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7" r:id="rId3"/>
    <p:sldId id="259" r:id="rId4"/>
    <p:sldId id="279" r:id="rId5"/>
    <p:sldId id="269" r:id="rId6"/>
    <p:sldId id="307" r:id="rId7"/>
    <p:sldId id="306" r:id="rId8"/>
    <p:sldId id="275" r:id="rId9"/>
    <p:sldId id="299" r:id="rId10"/>
    <p:sldId id="280" r:id="rId11"/>
    <p:sldId id="301" r:id="rId12"/>
    <p:sldId id="308" r:id="rId13"/>
    <p:sldId id="309" r:id="rId14"/>
    <p:sldId id="311" r:id="rId15"/>
    <p:sldId id="282" r:id="rId16"/>
    <p:sldId id="283" r:id="rId17"/>
    <p:sldId id="289" r:id="rId18"/>
    <p:sldId id="284" r:id="rId19"/>
    <p:sldId id="285" r:id="rId20"/>
    <p:sldId id="302" r:id="rId21"/>
    <p:sldId id="274"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697" autoAdjust="0"/>
  </p:normalViewPr>
  <p:slideViewPr>
    <p:cSldViewPr>
      <p:cViewPr varScale="1">
        <p:scale>
          <a:sx n="76" d="100"/>
          <a:sy n="76" d="100"/>
        </p:scale>
        <p:origin x="-1908"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powelso\AppData\Local\Temp\13_14%20AOP%20and%205-year%20plan%20(sept%206,%20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MOSQUITO\s63026\!Workgrp\Land%20Based%20Investments\FFT%20Planning%20and%20Budgets\2014.15%20AOP\14_15%20AOP%20and%205-year%20plan%20(September%2013%202013)%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J:\14_15%20AOP%20and%205-year%20plan%20(September%2013%202013)%20(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locke\AppData\Local\Temp\14_15%20AOP%20and%205-year%20plan%20(September%2016%202013)%20(2)0.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apowelso\Local%20Settings\Temporary%20Internet%20Files\Content.Outlook\53OFZSWU\Review%20of%202012-13%20Budget%20vs%20Actuals-Al%20Powelson-Aug%2023%202013%20ver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apowelso\Local%20Settings\Temporary%20Internet%20Files\Content.Outlook\53OFZSWU\Review%20of%202012-13%20Budget%20vs%20Actuals-Al%20Powelson-Aug%2023%202013%20ver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Documents%20and%20Settings\apowelso\Local%20Settings\Temporary%20Internet%20Files\Content.Outlook\53OFZSWU\Review%20of%202012-13%20Budget%20vs%20Actuals-Al%20Powelson-Aug%2023%202013%20ver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manualLayout>
          <c:layoutTarget val="inner"/>
          <c:xMode val="edge"/>
          <c:yMode val="edge"/>
          <c:x val="5.3815852884326734E-2"/>
          <c:y val="0.9052745686121717"/>
          <c:w val="4.763266002617352E-3"/>
          <c:h val="6.4781506484120933E-3"/>
        </c:manualLayout>
      </c:layout>
      <c:barChart>
        <c:barDir val="col"/>
        <c:grouping val="percentStacked"/>
        <c:ser>
          <c:idx val="1"/>
          <c:order val="0"/>
          <c:tx>
            <c:v>Backlog NSR Surveys</c:v>
          </c:tx>
          <c:spPr>
            <a:solidFill>
              <a:prstClr val="black"/>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NER!$E$5:$J$5</c:f>
              <c:numCache>
                <c:formatCode>#,##0</c:formatCode>
                <c:ptCount val="6"/>
                <c:pt idx="0" formatCode="General">
                  <c:v>563400</c:v>
                </c:pt>
                <c:pt idx="1">
                  <c:v>240856</c:v>
                </c:pt>
                <c:pt idx="2">
                  <c:v>125000</c:v>
                </c:pt>
                <c:pt idx="3">
                  <c:v>0</c:v>
                </c:pt>
                <c:pt idx="4">
                  <c:v>0</c:v>
                </c:pt>
                <c:pt idx="5">
                  <c:v>0</c:v>
                </c:pt>
              </c:numCache>
            </c:numRef>
          </c:val>
        </c:ser>
        <c:ser>
          <c:idx val="3"/>
          <c:order val="1"/>
          <c:tx>
            <c:v>MPB/Wildfire Surveys</c:v>
          </c:tx>
          <c:spPr>
            <a:solidFill>
              <a:srgbClr val="FF0000"/>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NER!$E$7:$J$7</c:f>
              <c:numCache>
                <c:formatCode>#,##0</c:formatCode>
                <c:ptCount val="6"/>
                <c:pt idx="0">
                  <c:v>66990</c:v>
                </c:pt>
                <c:pt idx="1">
                  <c:v>897430.5</c:v>
                </c:pt>
                <c:pt idx="2">
                  <c:v>658054</c:v>
                </c:pt>
                <c:pt idx="3">
                  <c:v>5000</c:v>
                </c:pt>
                <c:pt idx="4">
                  <c:v>7457</c:v>
                </c:pt>
                <c:pt idx="5">
                  <c:v>7457</c:v>
                </c:pt>
              </c:numCache>
            </c:numRef>
          </c:val>
        </c:ser>
        <c:ser>
          <c:idx val="5"/>
          <c:order val="2"/>
          <c:tx>
            <c:v>Defaulted Obligations Surveys</c:v>
          </c:tx>
          <c:cat>
            <c:strRef>
              <c:f>'Provincial Summary'!$E$3:$J$3</c:f>
              <c:strCache>
                <c:ptCount val="6"/>
                <c:pt idx="0">
                  <c:v>2012-2013</c:v>
                </c:pt>
                <c:pt idx="1">
                  <c:v>2013-2014</c:v>
                </c:pt>
                <c:pt idx="2">
                  <c:v>2014-2015</c:v>
                </c:pt>
                <c:pt idx="3">
                  <c:v>2015-2016</c:v>
                </c:pt>
                <c:pt idx="4">
                  <c:v>2016-2017</c:v>
                </c:pt>
                <c:pt idx="5">
                  <c:v>2017-2018</c:v>
                </c:pt>
              </c:strCache>
            </c:strRef>
          </c:cat>
          <c:val>
            <c:numRef>
              <c:f>NER!$E$9:$J$9</c:f>
              <c:numCache>
                <c:formatCode>#,##0</c:formatCode>
                <c:ptCount val="6"/>
                <c:pt idx="0">
                  <c:v>0</c:v>
                </c:pt>
                <c:pt idx="1">
                  <c:v>6420</c:v>
                </c:pt>
                <c:pt idx="2">
                  <c:v>0</c:v>
                </c:pt>
                <c:pt idx="3">
                  <c:v>0</c:v>
                </c:pt>
                <c:pt idx="4">
                  <c:v>0</c:v>
                </c:pt>
                <c:pt idx="5">
                  <c:v>0</c:v>
                </c:pt>
              </c:numCache>
            </c:numRef>
          </c:val>
        </c:ser>
        <c:ser>
          <c:idx val="7"/>
          <c:order val="3"/>
          <c:tx>
            <c:v>Brushing Surveys</c:v>
          </c:tx>
          <c:cat>
            <c:strRef>
              <c:f>'Provincial Summary'!$E$3:$J$3</c:f>
              <c:strCache>
                <c:ptCount val="6"/>
                <c:pt idx="0">
                  <c:v>2012-2013</c:v>
                </c:pt>
                <c:pt idx="1">
                  <c:v>2013-2014</c:v>
                </c:pt>
                <c:pt idx="2">
                  <c:v>2014-2015</c:v>
                </c:pt>
                <c:pt idx="3">
                  <c:v>2015-2016</c:v>
                </c:pt>
                <c:pt idx="4">
                  <c:v>2016-2017</c:v>
                </c:pt>
                <c:pt idx="5">
                  <c:v>2017-2018</c:v>
                </c:pt>
              </c:strCache>
            </c:strRef>
          </c:cat>
          <c:val>
            <c:numRef>
              <c:f>NER!$E$11:$J$11</c:f>
              <c:numCache>
                <c:formatCode>#,##0</c:formatCode>
                <c:ptCount val="6"/>
                <c:pt idx="0">
                  <c:v>0</c:v>
                </c:pt>
                <c:pt idx="1">
                  <c:v>0</c:v>
                </c:pt>
                <c:pt idx="2">
                  <c:v>0</c:v>
                </c:pt>
                <c:pt idx="3">
                  <c:v>0</c:v>
                </c:pt>
                <c:pt idx="4">
                  <c:v>0</c:v>
                </c:pt>
                <c:pt idx="5">
                  <c:v>0</c:v>
                </c:pt>
              </c:numCache>
            </c:numRef>
          </c:val>
        </c:ser>
        <c:ser>
          <c:idx val="9"/>
          <c:order val="4"/>
          <c:tx>
            <c:v>Site Prep</c:v>
          </c:tx>
          <c:cat>
            <c:strRef>
              <c:f>'Provincial Summary'!$E$3:$J$3</c:f>
              <c:strCache>
                <c:ptCount val="6"/>
                <c:pt idx="0">
                  <c:v>2012-2013</c:v>
                </c:pt>
                <c:pt idx="1">
                  <c:v>2013-2014</c:v>
                </c:pt>
                <c:pt idx="2">
                  <c:v>2014-2015</c:v>
                </c:pt>
                <c:pt idx="3">
                  <c:v>2015-2016</c:v>
                </c:pt>
                <c:pt idx="4">
                  <c:v>2016-2017</c:v>
                </c:pt>
                <c:pt idx="5">
                  <c:v>2017-2018</c:v>
                </c:pt>
              </c:strCache>
            </c:strRef>
          </c:cat>
          <c:val>
            <c:numRef>
              <c:f>NER!$E$13:$J$13</c:f>
              <c:numCache>
                <c:formatCode>#,##0</c:formatCode>
                <c:ptCount val="6"/>
                <c:pt idx="0">
                  <c:v>0</c:v>
                </c:pt>
                <c:pt idx="1">
                  <c:v>0</c:v>
                </c:pt>
                <c:pt idx="2">
                  <c:v>357000</c:v>
                </c:pt>
                <c:pt idx="3">
                  <c:v>0</c:v>
                </c:pt>
                <c:pt idx="4">
                  <c:v>0</c:v>
                </c:pt>
                <c:pt idx="5">
                  <c:v>0</c:v>
                </c:pt>
              </c:numCache>
            </c:numRef>
          </c:val>
        </c:ser>
        <c:ser>
          <c:idx val="11"/>
          <c:order val="5"/>
          <c:tx>
            <c:v>Brushing</c:v>
          </c:tx>
          <c:spPr>
            <a:solidFill>
              <a:srgbClr val="92D050"/>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NER!$E$15:$J$15</c:f>
              <c:numCache>
                <c:formatCode>#,##0</c:formatCode>
                <c:ptCount val="6"/>
                <c:pt idx="0">
                  <c:v>83200</c:v>
                </c:pt>
                <c:pt idx="1">
                  <c:v>0</c:v>
                </c:pt>
                <c:pt idx="2">
                  <c:v>0</c:v>
                </c:pt>
                <c:pt idx="3">
                  <c:v>0</c:v>
                </c:pt>
                <c:pt idx="4">
                  <c:v>357000</c:v>
                </c:pt>
                <c:pt idx="5">
                  <c:v>357000</c:v>
                </c:pt>
              </c:numCache>
            </c:numRef>
          </c:val>
        </c:ser>
        <c:ser>
          <c:idx val="13"/>
          <c:order val="6"/>
          <c:tx>
            <c:v>Planting</c:v>
          </c:tx>
          <c:cat>
            <c:strRef>
              <c:f>'Provincial Summary'!$E$3:$J$3</c:f>
              <c:strCache>
                <c:ptCount val="6"/>
                <c:pt idx="0">
                  <c:v>2012-2013</c:v>
                </c:pt>
                <c:pt idx="1">
                  <c:v>2013-2014</c:v>
                </c:pt>
                <c:pt idx="2">
                  <c:v>2014-2015</c:v>
                </c:pt>
                <c:pt idx="3">
                  <c:v>2015-2016</c:v>
                </c:pt>
                <c:pt idx="4">
                  <c:v>2016-2017</c:v>
                </c:pt>
                <c:pt idx="5">
                  <c:v>2017-2018</c:v>
                </c:pt>
              </c:strCache>
            </c:strRef>
          </c:cat>
          <c:val>
            <c:numRef>
              <c:f>NER!$E$17:$J$17</c:f>
              <c:numCache>
                <c:formatCode>#,##0</c:formatCode>
                <c:ptCount val="6"/>
                <c:pt idx="0">
                  <c:v>571200</c:v>
                </c:pt>
                <c:pt idx="1">
                  <c:v>0</c:v>
                </c:pt>
                <c:pt idx="2">
                  <c:v>51870</c:v>
                </c:pt>
                <c:pt idx="3">
                  <c:v>503200</c:v>
                </c:pt>
                <c:pt idx="4">
                  <c:v>0</c:v>
                </c:pt>
                <c:pt idx="5">
                  <c:v>0</c:v>
                </c:pt>
              </c:numCache>
            </c:numRef>
          </c:val>
        </c:ser>
        <c:ser>
          <c:idx val="16"/>
          <c:order val="7"/>
          <c:tx>
            <c:v>Overstory removal</c:v>
          </c:tx>
          <c:cat>
            <c:strRef>
              <c:f>'Provincial Summary'!$E$3:$J$3</c:f>
              <c:strCache>
                <c:ptCount val="6"/>
                <c:pt idx="0">
                  <c:v>2012-2013</c:v>
                </c:pt>
                <c:pt idx="1">
                  <c:v>2013-2014</c:v>
                </c:pt>
                <c:pt idx="2">
                  <c:v>2014-2015</c:v>
                </c:pt>
                <c:pt idx="3">
                  <c:v>2015-2016</c:v>
                </c:pt>
                <c:pt idx="4">
                  <c:v>2016-2017</c:v>
                </c:pt>
                <c:pt idx="5">
                  <c:v>2017-2018</c:v>
                </c:pt>
              </c:strCache>
            </c:strRef>
          </c:cat>
          <c:val>
            <c:numRef>
              <c:f>NER!$E$20:$J$20</c:f>
              <c:numCache>
                <c:formatCode>#,##0</c:formatCode>
                <c:ptCount val="6"/>
                <c:pt idx="0">
                  <c:v>0</c:v>
                </c:pt>
                <c:pt idx="1">
                  <c:v>0</c:v>
                </c:pt>
                <c:pt idx="2">
                  <c:v>0</c:v>
                </c:pt>
                <c:pt idx="3">
                  <c:v>0</c:v>
                </c:pt>
                <c:pt idx="4">
                  <c:v>0</c:v>
                </c:pt>
                <c:pt idx="5">
                  <c:v>0</c:v>
                </c:pt>
              </c:numCache>
            </c:numRef>
          </c:val>
        </c:ser>
        <c:ser>
          <c:idx val="19"/>
          <c:order val="8"/>
          <c:tx>
            <c:v>TSM surveys</c:v>
          </c:tx>
          <c:spPr>
            <a:solidFill>
              <a:srgbClr val="FFC000"/>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NER!$E$23:$J$23</c:f>
              <c:numCache>
                <c:formatCode>#,##0</c:formatCode>
                <c:ptCount val="6"/>
                <c:pt idx="0">
                  <c:v>0</c:v>
                </c:pt>
                <c:pt idx="1">
                  <c:v>0</c:v>
                </c:pt>
                <c:pt idx="2">
                  <c:v>0</c:v>
                </c:pt>
                <c:pt idx="3">
                  <c:v>0</c:v>
                </c:pt>
                <c:pt idx="4">
                  <c:v>0</c:v>
                </c:pt>
                <c:pt idx="5">
                  <c:v>0</c:v>
                </c:pt>
              </c:numCache>
            </c:numRef>
          </c:val>
        </c:ser>
        <c:ser>
          <c:idx val="21"/>
          <c:order val="9"/>
          <c:tx>
            <c:v>Conifer Release</c:v>
          </c:tx>
          <c:cat>
            <c:strRef>
              <c:f>'Provincial Summary'!$E$3:$J$3</c:f>
              <c:strCache>
                <c:ptCount val="6"/>
                <c:pt idx="0">
                  <c:v>2012-2013</c:v>
                </c:pt>
                <c:pt idx="1">
                  <c:v>2013-2014</c:v>
                </c:pt>
                <c:pt idx="2">
                  <c:v>2014-2015</c:v>
                </c:pt>
                <c:pt idx="3">
                  <c:v>2015-2016</c:v>
                </c:pt>
                <c:pt idx="4">
                  <c:v>2016-2017</c:v>
                </c:pt>
                <c:pt idx="5">
                  <c:v>2017-2018</c:v>
                </c:pt>
              </c:strCache>
            </c:strRef>
          </c:cat>
          <c:val>
            <c:numRef>
              <c:f>NER!$E$25:$J$25</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NER!$E$27:$J$27</c:f>
              <c:numCache>
                <c:formatCode>#,##0</c:formatCode>
                <c:ptCount val="6"/>
                <c:pt idx="0">
                  <c:v>0</c:v>
                </c:pt>
                <c:pt idx="1">
                  <c:v>0</c:v>
                </c:pt>
                <c:pt idx="2">
                  <c:v>0</c:v>
                </c:pt>
                <c:pt idx="3">
                  <c:v>0</c:v>
                </c:pt>
                <c:pt idx="4">
                  <c:v>0</c:v>
                </c:pt>
                <c:pt idx="5">
                  <c:v>0</c:v>
                </c:pt>
              </c:numCache>
            </c:numRef>
          </c:val>
        </c:ser>
        <c:ser>
          <c:idx val="25"/>
          <c:order val="11"/>
          <c:tx>
            <c:v>Fertilization</c:v>
          </c:tx>
          <c:cat>
            <c:strRef>
              <c:f>'Provincial Summary'!$E$3:$J$3</c:f>
              <c:strCache>
                <c:ptCount val="6"/>
                <c:pt idx="0">
                  <c:v>2012-2013</c:v>
                </c:pt>
                <c:pt idx="1">
                  <c:v>2013-2014</c:v>
                </c:pt>
                <c:pt idx="2">
                  <c:v>2014-2015</c:v>
                </c:pt>
                <c:pt idx="3">
                  <c:v>2015-2016</c:v>
                </c:pt>
                <c:pt idx="4">
                  <c:v>2016-2017</c:v>
                </c:pt>
                <c:pt idx="5">
                  <c:v>2017-2018</c:v>
                </c:pt>
              </c:strCache>
            </c:strRef>
          </c:cat>
          <c:val>
            <c:numRef>
              <c:f>NER!$E$29:$J$29</c:f>
              <c:numCache>
                <c:formatCode>#,##0</c:formatCode>
                <c:ptCount val="6"/>
                <c:pt idx="0">
                  <c:v>0</c:v>
                </c:pt>
                <c:pt idx="1">
                  <c:v>0</c:v>
                </c:pt>
                <c:pt idx="2">
                  <c:v>0</c:v>
                </c:pt>
                <c:pt idx="3">
                  <c:v>0</c:v>
                </c:pt>
                <c:pt idx="4">
                  <c:v>0</c:v>
                </c:pt>
                <c:pt idx="5">
                  <c:v>0</c:v>
                </c:pt>
              </c:numCache>
            </c:numRef>
          </c:val>
        </c:ser>
        <c:ser>
          <c:idx val="27"/>
          <c:order val="12"/>
          <c:tx>
            <c:v>Pruning</c:v>
          </c:tx>
          <c:cat>
            <c:strRef>
              <c:f>'Provincial Summary'!$E$3:$J$3</c:f>
              <c:strCache>
                <c:ptCount val="6"/>
                <c:pt idx="0">
                  <c:v>2012-2013</c:v>
                </c:pt>
                <c:pt idx="1">
                  <c:v>2013-2014</c:v>
                </c:pt>
                <c:pt idx="2">
                  <c:v>2014-2015</c:v>
                </c:pt>
                <c:pt idx="3">
                  <c:v>2015-2016</c:v>
                </c:pt>
                <c:pt idx="4">
                  <c:v>2016-2017</c:v>
                </c:pt>
                <c:pt idx="5">
                  <c:v>2017-2018</c:v>
                </c:pt>
              </c:strCache>
            </c:strRef>
          </c:cat>
          <c:val>
            <c:numRef>
              <c:f>NER!$E$31:$J$31</c:f>
              <c:numCache>
                <c:formatCode>#,##0</c:formatCode>
                <c:ptCount val="6"/>
                <c:pt idx="0">
                  <c:v>0</c:v>
                </c:pt>
                <c:pt idx="1">
                  <c:v>0</c:v>
                </c:pt>
                <c:pt idx="2">
                  <c:v>0</c:v>
                </c:pt>
                <c:pt idx="3">
                  <c:v>0</c:v>
                </c:pt>
                <c:pt idx="4">
                  <c:v>0</c:v>
                </c:pt>
                <c:pt idx="5">
                  <c:v>0</c:v>
                </c:pt>
              </c:numCache>
            </c:numRef>
          </c:val>
        </c:ser>
        <c:ser>
          <c:idx val="29"/>
          <c:order val="13"/>
          <c:tx>
            <c:v>Access</c:v>
          </c:tx>
          <c:cat>
            <c:strRef>
              <c:f>'Provincial Summary'!$E$3:$J$3</c:f>
              <c:strCache>
                <c:ptCount val="6"/>
                <c:pt idx="0">
                  <c:v>2012-2013</c:v>
                </c:pt>
                <c:pt idx="1">
                  <c:v>2013-2014</c:v>
                </c:pt>
                <c:pt idx="2">
                  <c:v>2014-2015</c:v>
                </c:pt>
                <c:pt idx="3">
                  <c:v>2015-2016</c:v>
                </c:pt>
                <c:pt idx="4">
                  <c:v>2016-2017</c:v>
                </c:pt>
                <c:pt idx="5">
                  <c:v>2017-2018</c:v>
                </c:pt>
              </c:strCache>
            </c:strRef>
          </c:cat>
          <c:val>
            <c:numRef>
              <c:f>NER!$E$33:$J$33</c:f>
              <c:numCache>
                <c:formatCode>#,##0</c:formatCode>
                <c:ptCount val="6"/>
                <c:pt idx="0">
                  <c:v>0</c:v>
                </c:pt>
                <c:pt idx="1">
                  <c:v>0</c:v>
                </c:pt>
                <c:pt idx="2">
                  <c:v>0</c:v>
                </c:pt>
                <c:pt idx="3">
                  <c:v>0</c:v>
                </c:pt>
                <c:pt idx="4">
                  <c:v>0</c:v>
                </c:pt>
                <c:pt idx="5">
                  <c:v>0</c:v>
                </c:pt>
              </c:numCache>
            </c:numRef>
          </c:val>
        </c:ser>
        <c:ser>
          <c:idx val="30"/>
          <c:order val="14"/>
          <c:tx>
            <c:v>Overview Planning</c:v>
          </c:tx>
          <c:cat>
            <c:strRef>
              <c:f>'Provincial Summary'!$E$3:$J$3</c:f>
              <c:strCache>
                <c:ptCount val="6"/>
                <c:pt idx="0">
                  <c:v>2012-2013</c:v>
                </c:pt>
                <c:pt idx="1">
                  <c:v>2013-2014</c:v>
                </c:pt>
                <c:pt idx="2">
                  <c:v>2014-2015</c:v>
                </c:pt>
                <c:pt idx="3">
                  <c:v>2015-2016</c:v>
                </c:pt>
                <c:pt idx="4">
                  <c:v>2016-2017</c:v>
                </c:pt>
                <c:pt idx="5">
                  <c:v>2017-2018</c:v>
                </c:pt>
              </c:strCache>
            </c:strRef>
          </c:cat>
          <c:val>
            <c:numRef>
              <c:f>NER!$E$34:$J$34</c:f>
              <c:numCache>
                <c:formatCode>#,##0</c:formatCode>
                <c:ptCount val="6"/>
                <c:pt idx="0">
                  <c:v>0</c:v>
                </c:pt>
                <c:pt idx="1">
                  <c:v>15000</c:v>
                </c:pt>
                <c:pt idx="2">
                  <c:v>10000</c:v>
                </c:pt>
                <c:pt idx="3">
                  <c:v>10000</c:v>
                </c:pt>
                <c:pt idx="4">
                  <c:v>10000</c:v>
                </c:pt>
                <c:pt idx="5">
                  <c:v>10000</c:v>
                </c:pt>
              </c:numCache>
            </c:numRef>
          </c:val>
        </c:ser>
        <c:ser>
          <c:idx val="31"/>
          <c:order val="15"/>
          <c:tx>
            <c:v>Program Support (Admin)</c:v>
          </c:tx>
          <c:spPr>
            <a:solidFill>
              <a:srgbClr val="FFFF00"/>
            </a:solidFill>
          </c:spPr>
          <c:cat>
            <c:strRef>
              <c:f>'Provincial Summary'!$E$3:$J$3</c:f>
              <c:strCache>
                <c:ptCount val="6"/>
                <c:pt idx="0">
                  <c:v>2012-2013</c:v>
                </c:pt>
                <c:pt idx="1">
                  <c:v>2013-2014</c:v>
                </c:pt>
                <c:pt idx="2">
                  <c:v>2014-2015</c:v>
                </c:pt>
                <c:pt idx="3">
                  <c:v>2015-2016</c:v>
                </c:pt>
                <c:pt idx="4">
                  <c:v>2016-2017</c:v>
                </c:pt>
                <c:pt idx="5">
                  <c:v>2017-2018</c:v>
                </c:pt>
              </c:strCache>
            </c:strRef>
          </c:cat>
          <c:val>
            <c:numRef>
              <c:f>NER!$E$35:$J$35</c:f>
              <c:numCache>
                <c:formatCode>#,##0</c:formatCode>
                <c:ptCount val="6"/>
                <c:pt idx="0">
                  <c:v>0</c:v>
                </c:pt>
                <c:pt idx="1">
                  <c:v>114470.65000000002</c:v>
                </c:pt>
                <c:pt idx="2">
                  <c:v>119192.4</c:v>
                </c:pt>
                <c:pt idx="3">
                  <c:v>50820</c:v>
                </c:pt>
                <c:pt idx="4">
                  <c:v>36445.699999999997</c:v>
                </c:pt>
                <c:pt idx="5">
                  <c:v>36445.699999999997</c:v>
                </c:pt>
              </c:numCache>
            </c:numRef>
          </c:val>
        </c:ser>
        <c:overlap val="100"/>
        <c:axId val="72170880"/>
        <c:axId val="72193152"/>
      </c:barChart>
      <c:catAx>
        <c:axId val="72170880"/>
        <c:scaling>
          <c:orientation val="minMax"/>
        </c:scaling>
        <c:axPos val="b"/>
        <c:tickLblPos val="nextTo"/>
        <c:crossAx val="72193152"/>
        <c:crosses val="autoZero"/>
        <c:auto val="1"/>
        <c:lblAlgn val="ctr"/>
        <c:lblOffset val="100"/>
      </c:catAx>
      <c:valAx>
        <c:axId val="72193152"/>
        <c:scaling>
          <c:orientation val="minMax"/>
        </c:scaling>
        <c:axPos val="l"/>
        <c:majorGridlines/>
        <c:numFmt formatCode="0%" sourceLinked="1"/>
        <c:tickLblPos val="nextTo"/>
        <c:crossAx val="72170880"/>
        <c:crosses val="autoZero"/>
        <c:crossBetween val="between"/>
      </c:valAx>
    </c:plotArea>
    <c:legend>
      <c:legendPos val="r"/>
      <c:layout>
        <c:manualLayout>
          <c:xMode val="edge"/>
          <c:yMode val="edge"/>
          <c:x val="0.69628566719790042"/>
          <c:y val="0.51375412931485176"/>
          <c:w val="0.28254565070049376"/>
          <c:h val="0.3016675085805125"/>
        </c:manualLayout>
      </c:layout>
    </c:legend>
    <c:plotVisOnly val="1"/>
    <c:dispBlanksAs val="gap"/>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US"/>
              <a:t>CR Summary</a:t>
            </a:r>
          </a:p>
        </c:rich>
      </c:tx>
      <c:layout/>
    </c:title>
    <c:plotArea>
      <c:layout/>
      <c:barChart>
        <c:barDir val="col"/>
        <c:grouping val="percentStacked"/>
        <c:ser>
          <c:idx val="1"/>
          <c:order val="0"/>
          <c:tx>
            <c:v>Backlog NSR Surveys</c:v>
          </c:tx>
          <c:spPr>
            <a:solidFill>
              <a:prstClr val="black"/>
            </a:solidFill>
          </c:spPr>
          <c:cat>
            <c:strRef>
              <c:f>CR!$E$3:$J$3</c:f>
              <c:strCache>
                <c:ptCount val="6"/>
                <c:pt idx="0">
                  <c:v>2013-2014</c:v>
                </c:pt>
                <c:pt idx="1">
                  <c:v>2014-2015</c:v>
                </c:pt>
                <c:pt idx="2">
                  <c:v>2015-2016</c:v>
                </c:pt>
                <c:pt idx="3">
                  <c:v>2016-2017</c:v>
                </c:pt>
                <c:pt idx="4">
                  <c:v>2017-2018</c:v>
                </c:pt>
                <c:pt idx="5">
                  <c:v>2018-2019</c:v>
                </c:pt>
              </c:strCache>
            </c:strRef>
          </c:cat>
          <c:val>
            <c:numRef>
              <c:f>CR!$E$5:$J$5</c:f>
              <c:numCache>
                <c:formatCode>#,##0</c:formatCode>
                <c:ptCount val="6"/>
                <c:pt idx="0" formatCode="General">
                  <c:v>39000</c:v>
                </c:pt>
                <c:pt idx="1">
                  <c:v>0</c:v>
                </c:pt>
                <c:pt idx="2">
                  <c:v>0</c:v>
                </c:pt>
                <c:pt idx="3">
                  <c:v>0</c:v>
                </c:pt>
                <c:pt idx="4">
                  <c:v>0</c:v>
                </c:pt>
                <c:pt idx="5">
                  <c:v>0</c:v>
                </c:pt>
              </c:numCache>
            </c:numRef>
          </c:val>
        </c:ser>
        <c:ser>
          <c:idx val="3"/>
          <c:order val="1"/>
          <c:tx>
            <c:v>MPB/Wildfire Surveys</c:v>
          </c:tx>
          <c:spPr>
            <a:solidFill>
              <a:srgbClr val="FF0000"/>
            </a:solidFill>
          </c:spPr>
          <c:cat>
            <c:strRef>
              <c:f>CR!$E$3:$J$3</c:f>
              <c:strCache>
                <c:ptCount val="6"/>
                <c:pt idx="0">
                  <c:v>2013-2014</c:v>
                </c:pt>
                <c:pt idx="1">
                  <c:v>2014-2015</c:v>
                </c:pt>
                <c:pt idx="2">
                  <c:v>2015-2016</c:v>
                </c:pt>
                <c:pt idx="3">
                  <c:v>2016-2017</c:v>
                </c:pt>
                <c:pt idx="4">
                  <c:v>2017-2018</c:v>
                </c:pt>
                <c:pt idx="5">
                  <c:v>2018-2019</c:v>
                </c:pt>
              </c:strCache>
            </c:strRef>
          </c:cat>
          <c:val>
            <c:numRef>
              <c:f>CR!$E$7:$J$7</c:f>
              <c:numCache>
                <c:formatCode>#,##0</c:formatCode>
                <c:ptCount val="6"/>
                <c:pt idx="0">
                  <c:v>234500</c:v>
                </c:pt>
                <c:pt idx="1">
                  <c:v>259310</c:v>
                </c:pt>
                <c:pt idx="2">
                  <c:v>461500</c:v>
                </c:pt>
                <c:pt idx="3">
                  <c:v>329000</c:v>
                </c:pt>
                <c:pt idx="4">
                  <c:v>287000</c:v>
                </c:pt>
                <c:pt idx="5">
                  <c:v>285000</c:v>
                </c:pt>
              </c:numCache>
            </c:numRef>
          </c:val>
        </c:ser>
        <c:ser>
          <c:idx val="5"/>
          <c:order val="2"/>
          <c:tx>
            <c:v>Defaulted Obligations Surveys</c:v>
          </c:tx>
          <c:cat>
            <c:strRef>
              <c:f>CR!$E$3:$J$3</c:f>
              <c:strCache>
                <c:ptCount val="6"/>
                <c:pt idx="0">
                  <c:v>2013-2014</c:v>
                </c:pt>
                <c:pt idx="1">
                  <c:v>2014-2015</c:v>
                </c:pt>
                <c:pt idx="2">
                  <c:v>2015-2016</c:v>
                </c:pt>
                <c:pt idx="3">
                  <c:v>2016-2017</c:v>
                </c:pt>
                <c:pt idx="4">
                  <c:v>2017-2018</c:v>
                </c:pt>
                <c:pt idx="5">
                  <c:v>2018-2019</c:v>
                </c:pt>
              </c:strCache>
            </c:strRef>
          </c:cat>
          <c:val>
            <c:numRef>
              <c:f>CR!$E$9:$J$9</c:f>
              <c:numCache>
                <c:formatCode>#,##0</c:formatCode>
                <c:ptCount val="6"/>
                <c:pt idx="0">
                  <c:v>45000</c:v>
                </c:pt>
                <c:pt idx="1">
                  <c:v>523150</c:v>
                </c:pt>
                <c:pt idx="2">
                  <c:v>351000</c:v>
                </c:pt>
                <c:pt idx="3">
                  <c:v>147710</c:v>
                </c:pt>
                <c:pt idx="4">
                  <c:v>270000</c:v>
                </c:pt>
                <c:pt idx="5">
                  <c:v>270000</c:v>
                </c:pt>
              </c:numCache>
            </c:numRef>
          </c:val>
        </c:ser>
        <c:ser>
          <c:idx val="7"/>
          <c:order val="3"/>
          <c:tx>
            <c:v>Brushing Surveys</c:v>
          </c:tx>
          <c:cat>
            <c:strRef>
              <c:f>CR!$E$3:$J$3</c:f>
              <c:strCache>
                <c:ptCount val="6"/>
                <c:pt idx="0">
                  <c:v>2013-2014</c:v>
                </c:pt>
                <c:pt idx="1">
                  <c:v>2014-2015</c:v>
                </c:pt>
                <c:pt idx="2">
                  <c:v>2015-2016</c:v>
                </c:pt>
                <c:pt idx="3">
                  <c:v>2016-2017</c:v>
                </c:pt>
                <c:pt idx="4">
                  <c:v>2017-2018</c:v>
                </c:pt>
                <c:pt idx="5">
                  <c:v>2018-2019</c:v>
                </c:pt>
              </c:strCache>
            </c:strRef>
          </c:cat>
          <c:val>
            <c:numRef>
              <c:f>CR!$E$11:$J$11</c:f>
              <c:numCache>
                <c:formatCode>#,##0</c:formatCode>
                <c:ptCount val="6"/>
                <c:pt idx="0">
                  <c:v>60600</c:v>
                </c:pt>
                <c:pt idx="1">
                  <c:v>162309</c:v>
                </c:pt>
                <c:pt idx="2">
                  <c:v>109500</c:v>
                </c:pt>
                <c:pt idx="3">
                  <c:v>157730</c:v>
                </c:pt>
                <c:pt idx="4">
                  <c:v>112000</c:v>
                </c:pt>
                <c:pt idx="5">
                  <c:v>141900</c:v>
                </c:pt>
              </c:numCache>
            </c:numRef>
          </c:val>
        </c:ser>
        <c:ser>
          <c:idx val="9"/>
          <c:order val="4"/>
          <c:tx>
            <c:v>Site Prep</c:v>
          </c:tx>
          <c:cat>
            <c:strRef>
              <c:f>CR!$E$3:$J$3</c:f>
              <c:strCache>
                <c:ptCount val="6"/>
                <c:pt idx="0">
                  <c:v>2013-2014</c:v>
                </c:pt>
                <c:pt idx="1">
                  <c:v>2014-2015</c:v>
                </c:pt>
                <c:pt idx="2">
                  <c:v>2015-2016</c:v>
                </c:pt>
                <c:pt idx="3">
                  <c:v>2016-2017</c:v>
                </c:pt>
                <c:pt idx="4">
                  <c:v>2017-2018</c:v>
                </c:pt>
                <c:pt idx="5">
                  <c:v>2018-2019</c:v>
                </c:pt>
              </c:strCache>
            </c:strRef>
          </c:cat>
          <c:val>
            <c:numRef>
              <c:f>CR!$E$13:$J$13</c:f>
              <c:numCache>
                <c:formatCode>#,##0</c:formatCode>
                <c:ptCount val="6"/>
                <c:pt idx="0">
                  <c:v>425400</c:v>
                </c:pt>
                <c:pt idx="1">
                  <c:v>998000</c:v>
                </c:pt>
                <c:pt idx="2">
                  <c:v>804420</c:v>
                </c:pt>
                <c:pt idx="3">
                  <c:v>585500</c:v>
                </c:pt>
                <c:pt idx="4">
                  <c:v>472000</c:v>
                </c:pt>
                <c:pt idx="5">
                  <c:v>462000</c:v>
                </c:pt>
              </c:numCache>
            </c:numRef>
          </c:val>
        </c:ser>
        <c:ser>
          <c:idx val="11"/>
          <c:order val="5"/>
          <c:tx>
            <c:v>Brushing</c:v>
          </c:tx>
          <c:spPr>
            <a:solidFill>
              <a:srgbClr val="92D050"/>
            </a:solidFill>
          </c:spPr>
          <c:cat>
            <c:strRef>
              <c:f>CR!$E$3:$J$3</c:f>
              <c:strCache>
                <c:ptCount val="6"/>
                <c:pt idx="0">
                  <c:v>2013-2014</c:v>
                </c:pt>
                <c:pt idx="1">
                  <c:v>2014-2015</c:v>
                </c:pt>
                <c:pt idx="2">
                  <c:v>2015-2016</c:v>
                </c:pt>
                <c:pt idx="3">
                  <c:v>2016-2017</c:v>
                </c:pt>
                <c:pt idx="4">
                  <c:v>2017-2018</c:v>
                </c:pt>
                <c:pt idx="5">
                  <c:v>2018-2019</c:v>
                </c:pt>
              </c:strCache>
            </c:strRef>
          </c:cat>
          <c:val>
            <c:numRef>
              <c:f>CR!$E$15:$J$15</c:f>
              <c:numCache>
                <c:formatCode>#,##0</c:formatCode>
                <c:ptCount val="6"/>
                <c:pt idx="0">
                  <c:v>0</c:v>
                </c:pt>
                <c:pt idx="1">
                  <c:v>81180</c:v>
                </c:pt>
                <c:pt idx="2">
                  <c:v>76200</c:v>
                </c:pt>
                <c:pt idx="3">
                  <c:v>368195</c:v>
                </c:pt>
                <c:pt idx="4">
                  <c:v>241200</c:v>
                </c:pt>
                <c:pt idx="5">
                  <c:v>241200</c:v>
                </c:pt>
              </c:numCache>
            </c:numRef>
          </c:val>
        </c:ser>
        <c:ser>
          <c:idx val="13"/>
          <c:order val="6"/>
          <c:tx>
            <c:v>Planting</c:v>
          </c:tx>
          <c:cat>
            <c:strRef>
              <c:f>CR!$E$3:$J$3</c:f>
              <c:strCache>
                <c:ptCount val="6"/>
                <c:pt idx="0">
                  <c:v>2013-2014</c:v>
                </c:pt>
                <c:pt idx="1">
                  <c:v>2014-2015</c:v>
                </c:pt>
                <c:pt idx="2">
                  <c:v>2015-2016</c:v>
                </c:pt>
                <c:pt idx="3">
                  <c:v>2016-2017</c:v>
                </c:pt>
                <c:pt idx="4">
                  <c:v>2017-2018</c:v>
                </c:pt>
                <c:pt idx="5">
                  <c:v>2018-2019</c:v>
                </c:pt>
              </c:strCache>
            </c:strRef>
          </c:cat>
          <c:val>
            <c:numRef>
              <c:f>CR!$E$19:$J$19</c:f>
              <c:numCache>
                <c:formatCode>#,##0</c:formatCode>
                <c:ptCount val="6"/>
                <c:pt idx="0">
                  <c:v>3535461</c:v>
                </c:pt>
                <c:pt idx="1">
                  <c:v>4330690</c:v>
                </c:pt>
                <c:pt idx="2">
                  <c:v>3682000</c:v>
                </c:pt>
                <c:pt idx="3">
                  <c:v>4105702</c:v>
                </c:pt>
                <c:pt idx="4">
                  <c:v>3772080</c:v>
                </c:pt>
                <c:pt idx="5">
                  <c:v>3594400</c:v>
                </c:pt>
              </c:numCache>
            </c:numRef>
          </c:val>
        </c:ser>
        <c:ser>
          <c:idx val="16"/>
          <c:order val="7"/>
          <c:tx>
            <c:v>Overstory removal</c:v>
          </c:tx>
          <c:cat>
            <c:strRef>
              <c:f>CR!$E$3:$J$3</c:f>
              <c:strCache>
                <c:ptCount val="6"/>
                <c:pt idx="0">
                  <c:v>2013-2014</c:v>
                </c:pt>
                <c:pt idx="1">
                  <c:v>2014-2015</c:v>
                </c:pt>
                <c:pt idx="2">
                  <c:v>2015-2016</c:v>
                </c:pt>
                <c:pt idx="3">
                  <c:v>2016-2017</c:v>
                </c:pt>
                <c:pt idx="4">
                  <c:v>2017-2018</c:v>
                </c:pt>
                <c:pt idx="5">
                  <c:v>2018-2019</c:v>
                </c:pt>
              </c:strCache>
            </c:strRef>
          </c:cat>
          <c:val>
            <c:numRef>
              <c:f>CR!$E$22:$J$22</c:f>
              <c:numCache>
                <c:formatCode>#,##0</c:formatCode>
                <c:ptCount val="6"/>
                <c:pt idx="0">
                  <c:v>0</c:v>
                </c:pt>
                <c:pt idx="1">
                  <c:v>0</c:v>
                </c:pt>
                <c:pt idx="2">
                  <c:v>0</c:v>
                </c:pt>
                <c:pt idx="3">
                  <c:v>0</c:v>
                </c:pt>
                <c:pt idx="4">
                  <c:v>125000</c:v>
                </c:pt>
                <c:pt idx="5">
                  <c:v>75000</c:v>
                </c:pt>
              </c:numCache>
            </c:numRef>
          </c:val>
        </c:ser>
        <c:ser>
          <c:idx val="19"/>
          <c:order val="8"/>
          <c:tx>
            <c:v>TSM surveys</c:v>
          </c:tx>
          <c:spPr>
            <a:solidFill>
              <a:srgbClr val="FFC000"/>
            </a:solidFill>
          </c:spPr>
          <c:cat>
            <c:strRef>
              <c:f>CR!$E$3:$J$3</c:f>
              <c:strCache>
                <c:ptCount val="6"/>
                <c:pt idx="0">
                  <c:v>2013-2014</c:v>
                </c:pt>
                <c:pt idx="1">
                  <c:v>2014-2015</c:v>
                </c:pt>
                <c:pt idx="2">
                  <c:v>2015-2016</c:v>
                </c:pt>
                <c:pt idx="3">
                  <c:v>2016-2017</c:v>
                </c:pt>
                <c:pt idx="4">
                  <c:v>2017-2018</c:v>
                </c:pt>
                <c:pt idx="5">
                  <c:v>2018-2019</c:v>
                </c:pt>
              </c:strCache>
            </c:strRef>
          </c:cat>
          <c:val>
            <c:numRef>
              <c:f>CR!$E$25:$J$25</c:f>
              <c:numCache>
                <c:formatCode>#,##0</c:formatCode>
                <c:ptCount val="6"/>
                <c:pt idx="0">
                  <c:v>0</c:v>
                </c:pt>
                <c:pt idx="1">
                  <c:v>361121</c:v>
                </c:pt>
                <c:pt idx="2">
                  <c:v>260100</c:v>
                </c:pt>
                <c:pt idx="3">
                  <c:v>290100</c:v>
                </c:pt>
                <c:pt idx="4">
                  <c:v>290100</c:v>
                </c:pt>
                <c:pt idx="5">
                  <c:v>290100</c:v>
                </c:pt>
              </c:numCache>
            </c:numRef>
          </c:val>
        </c:ser>
        <c:ser>
          <c:idx val="21"/>
          <c:order val="9"/>
          <c:tx>
            <c:v>Conifer Release</c:v>
          </c:tx>
          <c:cat>
            <c:strRef>
              <c:f>CR!$E$3:$J$3</c:f>
              <c:strCache>
                <c:ptCount val="6"/>
                <c:pt idx="0">
                  <c:v>2013-2014</c:v>
                </c:pt>
                <c:pt idx="1">
                  <c:v>2014-2015</c:v>
                </c:pt>
                <c:pt idx="2">
                  <c:v>2015-2016</c:v>
                </c:pt>
                <c:pt idx="3">
                  <c:v>2016-2017</c:v>
                </c:pt>
                <c:pt idx="4">
                  <c:v>2017-2018</c:v>
                </c:pt>
                <c:pt idx="5">
                  <c:v>2018-2019</c:v>
                </c:pt>
              </c:strCache>
            </c:strRef>
          </c:cat>
          <c:val>
            <c:numRef>
              <c:f>CR!$E$27:$J$27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CR!$E$3:$J$3</c:f>
              <c:strCache>
                <c:ptCount val="6"/>
                <c:pt idx="0">
                  <c:v>2013-2014</c:v>
                </c:pt>
                <c:pt idx="1">
                  <c:v>2014-2015</c:v>
                </c:pt>
                <c:pt idx="2">
                  <c:v>2015-2016</c:v>
                </c:pt>
                <c:pt idx="3">
                  <c:v>2016-2017</c:v>
                </c:pt>
                <c:pt idx="4">
                  <c:v>2017-2018</c:v>
                </c:pt>
                <c:pt idx="5">
                  <c:v>2018-2019</c:v>
                </c:pt>
              </c:strCache>
            </c:strRef>
          </c:cat>
          <c:val>
            <c:numRef>
              <c:f>CR!$E$29:$J$29</c:f>
              <c:numCache>
                <c:formatCode>#,##0</c:formatCode>
                <c:ptCount val="6"/>
                <c:pt idx="0">
                  <c:v>0</c:v>
                </c:pt>
                <c:pt idx="1">
                  <c:v>1666660</c:v>
                </c:pt>
                <c:pt idx="2">
                  <c:v>1494160</c:v>
                </c:pt>
                <c:pt idx="3">
                  <c:v>1494160</c:v>
                </c:pt>
                <c:pt idx="4">
                  <c:v>1494160</c:v>
                </c:pt>
                <c:pt idx="5">
                  <c:v>1494160</c:v>
                </c:pt>
              </c:numCache>
            </c:numRef>
          </c:val>
        </c:ser>
        <c:ser>
          <c:idx val="25"/>
          <c:order val="11"/>
          <c:tx>
            <c:v>Fertilization</c:v>
          </c:tx>
          <c:cat>
            <c:strRef>
              <c:f>CR!$E$3:$J$3</c:f>
              <c:strCache>
                <c:ptCount val="6"/>
                <c:pt idx="0">
                  <c:v>2013-2014</c:v>
                </c:pt>
                <c:pt idx="1">
                  <c:v>2014-2015</c:v>
                </c:pt>
                <c:pt idx="2">
                  <c:v>2015-2016</c:v>
                </c:pt>
                <c:pt idx="3">
                  <c:v>2016-2017</c:v>
                </c:pt>
                <c:pt idx="4">
                  <c:v>2017-2018</c:v>
                </c:pt>
                <c:pt idx="5">
                  <c:v>2018-2019</c:v>
                </c:pt>
              </c:strCache>
            </c:strRef>
          </c:cat>
          <c:val>
            <c:numRef>
              <c:f>CR!$E$31:$J$31</c:f>
              <c:numCache>
                <c:formatCode>#,##0</c:formatCode>
                <c:ptCount val="6"/>
                <c:pt idx="0">
                  <c:v>0</c:v>
                </c:pt>
                <c:pt idx="1">
                  <c:v>1214650</c:v>
                </c:pt>
                <c:pt idx="2">
                  <c:v>1214650</c:v>
                </c:pt>
                <c:pt idx="3">
                  <c:v>1214650</c:v>
                </c:pt>
                <c:pt idx="4">
                  <c:v>1214650</c:v>
                </c:pt>
                <c:pt idx="5">
                  <c:v>1214650</c:v>
                </c:pt>
              </c:numCache>
            </c:numRef>
          </c:val>
        </c:ser>
        <c:ser>
          <c:idx val="27"/>
          <c:order val="12"/>
          <c:tx>
            <c:v>Pruning</c:v>
          </c:tx>
          <c:cat>
            <c:strRef>
              <c:f>CR!$E$3:$J$3</c:f>
              <c:strCache>
                <c:ptCount val="6"/>
                <c:pt idx="0">
                  <c:v>2013-2014</c:v>
                </c:pt>
                <c:pt idx="1">
                  <c:v>2014-2015</c:v>
                </c:pt>
                <c:pt idx="2">
                  <c:v>2015-2016</c:v>
                </c:pt>
                <c:pt idx="3">
                  <c:v>2016-2017</c:v>
                </c:pt>
                <c:pt idx="4">
                  <c:v>2017-2018</c:v>
                </c:pt>
                <c:pt idx="5">
                  <c:v>2018-2019</c:v>
                </c:pt>
              </c:strCache>
            </c:strRef>
          </c:cat>
          <c:val>
            <c:numRef>
              <c:f>CR!$E$33:$J$33</c:f>
              <c:numCache>
                <c:formatCode>#,##0</c:formatCode>
                <c:ptCount val="6"/>
                <c:pt idx="0">
                  <c:v>0</c:v>
                </c:pt>
                <c:pt idx="1">
                  <c:v>0</c:v>
                </c:pt>
                <c:pt idx="2">
                  <c:v>0</c:v>
                </c:pt>
                <c:pt idx="3">
                  <c:v>0</c:v>
                </c:pt>
                <c:pt idx="4">
                  <c:v>0</c:v>
                </c:pt>
                <c:pt idx="5">
                  <c:v>0</c:v>
                </c:pt>
              </c:numCache>
            </c:numRef>
          </c:val>
        </c:ser>
        <c:ser>
          <c:idx val="29"/>
          <c:order val="13"/>
          <c:tx>
            <c:v>Access</c:v>
          </c:tx>
          <c:cat>
            <c:strRef>
              <c:f>CR!$E$3:$J$3</c:f>
              <c:strCache>
                <c:ptCount val="6"/>
                <c:pt idx="0">
                  <c:v>2013-2014</c:v>
                </c:pt>
                <c:pt idx="1">
                  <c:v>2014-2015</c:v>
                </c:pt>
                <c:pt idx="2">
                  <c:v>2015-2016</c:v>
                </c:pt>
                <c:pt idx="3">
                  <c:v>2016-2017</c:v>
                </c:pt>
                <c:pt idx="4">
                  <c:v>2017-2018</c:v>
                </c:pt>
                <c:pt idx="5">
                  <c:v>2018-2019</c:v>
                </c:pt>
              </c:strCache>
            </c:strRef>
          </c:cat>
          <c:val>
            <c:numRef>
              <c:f>CR!$E$35:$J$35</c:f>
              <c:numCache>
                <c:formatCode>#,##0</c:formatCode>
                <c:ptCount val="6"/>
                <c:pt idx="0">
                  <c:v>0</c:v>
                </c:pt>
                <c:pt idx="1">
                  <c:v>0</c:v>
                </c:pt>
                <c:pt idx="2">
                  <c:v>0</c:v>
                </c:pt>
                <c:pt idx="3">
                  <c:v>0</c:v>
                </c:pt>
                <c:pt idx="4">
                  <c:v>0</c:v>
                </c:pt>
                <c:pt idx="5">
                  <c:v>0</c:v>
                </c:pt>
              </c:numCache>
            </c:numRef>
          </c:val>
        </c:ser>
        <c:ser>
          <c:idx val="30"/>
          <c:order val="14"/>
          <c:tx>
            <c:v>Overview Planning</c:v>
          </c:tx>
          <c:cat>
            <c:strRef>
              <c:f>CR!$E$3:$J$3</c:f>
              <c:strCache>
                <c:ptCount val="6"/>
                <c:pt idx="0">
                  <c:v>2013-2014</c:v>
                </c:pt>
                <c:pt idx="1">
                  <c:v>2014-2015</c:v>
                </c:pt>
                <c:pt idx="2">
                  <c:v>2015-2016</c:v>
                </c:pt>
                <c:pt idx="3">
                  <c:v>2016-2017</c:v>
                </c:pt>
                <c:pt idx="4">
                  <c:v>2017-2018</c:v>
                </c:pt>
                <c:pt idx="5">
                  <c:v>2018-2019</c:v>
                </c:pt>
              </c:strCache>
            </c:strRef>
          </c:cat>
          <c:val>
            <c:numRef>
              <c:f>CR!$E$36:$J$36</c:f>
              <c:numCache>
                <c:formatCode>#,##0</c:formatCode>
                <c:ptCount val="6"/>
                <c:pt idx="0">
                  <c:v>15000</c:v>
                </c:pt>
                <c:pt idx="1">
                  <c:v>15000</c:v>
                </c:pt>
                <c:pt idx="2">
                  <c:v>15000</c:v>
                </c:pt>
                <c:pt idx="3">
                  <c:v>15000</c:v>
                </c:pt>
                <c:pt idx="4">
                  <c:v>15000</c:v>
                </c:pt>
                <c:pt idx="5">
                  <c:v>15000</c:v>
                </c:pt>
              </c:numCache>
            </c:numRef>
          </c:val>
        </c:ser>
        <c:ser>
          <c:idx val="31"/>
          <c:order val="15"/>
          <c:tx>
            <c:v>Program Support (Admin)</c:v>
          </c:tx>
          <c:spPr>
            <a:solidFill>
              <a:srgbClr val="FFFF00"/>
            </a:solidFill>
          </c:spPr>
          <c:cat>
            <c:strRef>
              <c:f>CR!$E$3:$J$3</c:f>
              <c:strCache>
                <c:ptCount val="6"/>
                <c:pt idx="0">
                  <c:v>2013-2014</c:v>
                </c:pt>
                <c:pt idx="1">
                  <c:v>2014-2015</c:v>
                </c:pt>
                <c:pt idx="2">
                  <c:v>2015-2016</c:v>
                </c:pt>
                <c:pt idx="3">
                  <c:v>2016-2017</c:v>
                </c:pt>
                <c:pt idx="4">
                  <c:v>2017-2018</c:v>
                </c:pt>
                <c:pt idx="5">
                  <c:v>2018-2019</c:v>
                </c:pt>
              </c:strCache>
            </c:strRef>
          </c:cat>
          <c:val>
            <c:numRef>
              <c:f>CR!$E$37:$J$37</c:f>
              <c:numCache>
                <c:formatCode>#,##0</c:formatCode>
                <c:ptCount val="6"/>
                <c:pt idx="0">
                  <c:v>473996.1</c:v>
                </c:pt>
                <c:pt idx="1">
                  <c:v>979706.7</c:v>
                </c:pt>
                <c:pt idx="2">
                  <c:v>865353</c:v>
                </c:pt>
                <c:pt idx="3">
                  <c:v>889274.7</c:v>
                </c:pt>
                <c:pt idx="4">
                  <c:v>847819</c:v>
                </c:pt>
                <c:pt idx="5">
                  <c:v>826841</c:v>
                </c:pt>
              </c:numCache>
            </c:numRef>
          </c:val>
        </c:ser>
        <c:ser>
          <c:idx val="0"/>
          <c:order val="16"/>
          <c:tx>
            <c:strRef>
              <c:f>CR!$C$16</c:f>
              <c:strCache>
                <c:ptCount val="1"/>
                <c:pt idx="0">
                  <c:v>Repression Density Spacing</c:v>
                </c:pt>
              </c:strCache>
            </c:strRef>
          </c:tx>
          <c:cat>
            <c:strRef>
              <c:f>CR!$E$3:$J$3</c:f>
              <c:strCache>
                <c:ptCount val="6"/>
                <c:pt idx="0">
                  <c:v>2013-2014</c:v>
                </c:pt>
                <c:pt idx="1">
                  <c:v>2014-2015</c:v>
                </c:pt>
                <c:pt idx="2">
                  <c:v>2015-2016</c:v>
                </c:pt>
                <c:pt idx="3">
                  <c:v>2016-2017</c:v>
                </c:pt>
                <c:pt idx="4">
                  <c:v>2017-2018</c:v>
                </c:pt>
                <c:pt idx="5">
                  <c:v>2018-2019</c:v>
                </c:pt>
              </c:strCache>
            </c:strRef>
          </c:cat>
          <c:val>
            <c:numRef>
              <c:f>CR!$E$17:$J$17</c:f>
              <c:numCache>
                <c:formatCode>#,##0</c:formatCode>
                <c:ptCount val="6"/>
                <c:pt idx="0">
                  <c:v>0</c:v>
                </c:pt>
                <c:pt idx="1">
                  <c:v>0</c:v>
                </c:pt>
                <c:pt idx="2">
                  <c:v>0</c:v>
                </c:pt>
                <c:pt idx="3">
                  <c:v>0</c:v>
                </c:pt>
                <c:pt idx="4">
                  <c:v>0</c:v>
                </c:pt>
                <c:pt idx="5">
                  <c:v>0</c:v>
                </c:pt>
              </c:numCache>
            </c:numRef>
          </c:val>
        </c:ser>
        <c:overlap val="100"/>
        <c:axId val="72387584"/>
        <c:axId val="72413952"/>
      </c:barChart>
      <c:catAx>
        <c:axId val="72387584"/>
        <c:scaling>
          <c:orientation val="minMax"/>
        </c:scaling>
        <c:axPos val="b"/>
        <c:tickLblPos val="nextTo"/>
        <c:crossAx val="72413952"/>
        <c:crosses val="autoZero"/>
        <c:auto val="1"/>
        <c:lblAlgn val="ctr"/>
        <c:lblOffset val="100"/>
      </c:catAx>
      <c:valAx>
        <c:axId val="72413952"/>
        <c:scaling>
          <c:orientation val="minMax"/>
        </c:scaling>
        <c:axPos val="l"/>
        <c:majorGridlines/>
        <c:numFmt formatCode="0%" sourceLinked="1"/>
        <c:tickLblPos val="nextTo"/>
        <c:crossAx val="72387584"/>
        <c:crosses val="autoZero"/>
        <c:crossBetween val="between"/>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KBR Summary</a:t>
            </a:r>
          </a:p>
        </c:rich>
      </c:tx>
      <c:layout/>
    </c:title>
    <c:plotArea>
      <c:layout/>
      <c:barChart>
        <c:barDir val="col"/>
        <c:grouping val="percentStacked"/>
        <c:ser>
          <c:idx val="1"/>
          <c:order val="0"/>
          <c:tx>
            <c:v>Backlog NSR Surveys</c:v>
          </c:tx>
          <c:spPr>
            <a:solidFill>
              <a:prstClr val="black"/>
            </a:solidFill>
          </c:spPr>
          <c:cat>
            <c:strRef>
              <c:f>KBR!$E$3:$J$3</c:f>
              <c:strCache>
                <c:ptCount val="6"/>
                <c:pt idx="0">
                  <c:v>2013-2014</c:v>
                </c:pt>
                <c:pt idx="1">
                  <c:v>2014-2015</c:v>
                </c:pt>
                <c:pt idx="2">
                  <c:v>2015-2016</c:v>
                </c:pt>
                <c:pt idx="3">
                  <c:v>2016-2017</c:v>
                </c:pt>
                <c:pt idx="4">
                  <c:v>2017-2018</c:v>
                </c:pt>
                <c:pt idx="5">
                  <c:v>2018-2019</c:v>
                </c:pt>
              </c:strCache>
            </c:strRef>
          </c:cat>
          <c:val>
            <c:numRef>
              <c:f>KBR!$E$5:$J$5</c:f>
              <c:numCache>
                <c:formatCode>#,##0</c:formatCode>
                <c:ptCount val="6"/>
                <c:pt idx="0" formatCode="General">
                  <c:v>10500</c:v>
                </c:pt>
                <c:pt idx="1">
                  <c:v>0</c:v>
                </c:pt>
                <c:pt idx="2">
                  <c:v>0</c:v>
                </c:pt>
                <c:pt idx="3">
                  <c:v>0</c:v>
                </c:pt>
                <c:pt idx="4">
                  <c:v>0</c:v>
                </c:pt>
                <c:pt idx="5">
                  <c:v>0</c:v>
                </c:pt>
              </c:numCache>
            </c:numRef>
          </c:val>
        </c:ser>
        <c:ser>
          <c:idx val="3"/>
          <c:order val="1"/>
          <c:tx>
            <c:v>MPB/Wildfire Surveys</c:v>
          </c:tx>
          <c:spPr>
            <a:solidFill>
              <a:srgbClr val="FF0000"/>
            </a:solidFill>
          </c:spPr>
          <c:cat>
            <c:strRef>
              <c:f>KBR!$E$3:$J$3</c:f>
              <c:strCache>
                <c:ptCount val="6"/>
                <c:pt idx="0">
                  <c:v>2013-2014</c:v>
                </c:pt>
                <c:pt idx="1">
                  <c:v>2014-2015</c:v>
                </c:pt>
                <c:pt idx="2">
                  <c:v>2015-2016</c:v>
                </c:pt>
                <c:pt idx="3">
                  <c:v>2016-2017</c:v>
                </c:pt>
                <c:pt idx="4">
                  <c:v>2017-2018</c:v>
                </c:pt>
                <c:pt idx="5">
                  <c:v>2018-2019</c:v>
                </c:pt>
              </c:strCache>
            </c:strRef>
          </c:cat>
          <c:val>
            <c:numRef>
              <c:f>KBR!$E$7:$J$7</c:f>
              <c:numCache>
                <c:formatCode>#,##0</c:formatCode>
                <c:ptCount val="6"/>
                <c:pt idx="0">
                  <c:v>146300</c:v>
                </c:pt>
                <c:pt idx="1">
                  <c:v>26250</c:v>
                </c:pt>
                <c:pt idx="2">
                  <c:v>12250</c:v>
                </c:pt>
                <c:pt idx="3">
                  <c:v>12250</c:v>
                </c:pt>
                <c:pt idx="4">
                  <c:v>12250</c:v>
                </c:pt>
                <c:pt idx="5">
                  <c:v>21000</c:v>
                </c:pt>
              </c:numCache>
            </c:numRef>
          </c:val>
        </c:ser>
        <c:ser>
          <c:idx val="5"/>
          <c:order val="2"/>
          <c:tx>
            <c:v>Defaulted Obligations Surveys</c:v>
          </c:tx>
          <c:cat>
            <c:strRef>
              <c:f>KBR!$E$3:$J$3</c:f>
              <c:strCache>
                <c:ptCount val="6"/>
                <c:pt idx="0">
                  <c:v>2013-2014</c:v>
                </c:pt>
                <c:pt idx="1">
                  <c:v>2014-2015</c:v>
                </c:pt>
                <c:pt idx="2">
                  <c:v>2015-2016</c:v>
                </c:pt>
                <c:pt idx="3">
                  <c:v>2016-2017</c:v>
                </c:pt>
                <c:pt idx="4">
                  <c:v>2017-2018</c:v>
                </c:pt>
                <c:pt idx="5">
                  <c:v>2018-2019</c:v>
                </c:pt>
              </c:strCache>
            </c:strRef>
          </c:cat>
          <c:val>
            <c:numRef>
              <c:f>KBR!$E$9:$J$9</c:f>
              <c:numCache>
                <c:formatCode>#,##0</c:formatCode>
                <c:ptCount val="6"/>
                <c:pt idx="0">
                  <c:v>0</c:v>
                </c:pt>
                <c:pt idx="1">
                  <c:v>106332.1</c:v>
                </c:pt>
                <c:pt idx="2">
                  <c:v>86471.16</c:v>
                </c:pt>
                <c:pt idx="3">
                  <c:v>57343.61</c:v>
                </c:pt>
                <c:pt idx="4">
                  <c:v>47404</c:v>
                </c:pt>
                <c:pt idx="5">
                  <c:v>49906</c:v>
                </c:pt>
              </c:numCache>
            </c:numRef>
          </c:val>
        </c:ser>
        <c:ser>
          <c:idx val="7"/>
          <c:order val="3"/>
          <c:tx>
            <c:v>Brushing Surveys</c:v>
          </c:tx>
          <c:cat>
            <c:strRef>
              <c:f>KBR!$E$3:$J$3</c:f>
              <c:strCache>
                <c:ptCount val="6"/>
                <c:pt idx="0">
                  <c:v>2013-2014</c:v>
                </c:pt>
                <c:pt idx="1">
                  <c:v>2014-2015</c:v>
                </c:pt>
                <c:pt idx="2">
                  <c:v>2015-2016</c:v>
                </c:pt>
                <c:pt idx="3">
                  <c:v>2016-2017</c:v>
                </c:pt>
                <c:pt idx="4">
                  <c:v>2017-2018</c:v>
                </c:pt>
                <c:pt idx="5">
                  <c:v>2018-2019</c:v>
                </c:pt>
              </c:strCache>
            </c:strRef>
          </c:cat>
          <c:val>
            <c:numRef>
              <c:f>KBR!$E$11:$J$11</c:f>
              <c:numCache>
                <c:formatCode>#,##0</c:formatCode>
                <c:ptCount val="6"/>
                <c:pt idx="0">
                  <c:v>0</c:v>
                </c:pt>
                <c:pt idx="1">
                  <c:v>208500</c:v>
                </c:pt>
                <c:pt idx="2">
                  <c:v>172500</c:v>
                </c:pt>
                <c:pt idx="3">
                  <c:v>120000</c:v>
                </c:pt>
                <c:pt idx="4">
                  <c:v>121050</c:v>
                </c:pt>
                <c:pt idx="5">
                  <c:v>120000</c:v>
                </c:pt>
              </c:numCache>
            </c:numRef>
          </c:val>
        </c:ser>
        <c:ser>
          <c:idx val="9"/>
          <c:order val="4"/>
          <c:tx>
            <c:v>Site Prep</c:v>
          </c:tx>
          <c:cat>
            <c:strRef>
              <c:f>KBR!$E$3:$J$3</c:f>
              <c:strCache>
                <c:ptCount val="6"/>
                <c:pt idx="0">
                  <c:v>2013-2014</c:v>
                </c:pt>
                <c:pt idx="1">
                  <c:v>2014-2015</c:v>
                </c:pt>
                <c:pt idx="2">
                  <c:v>2015-2016</c:v>
                </c:pt>
                <c:pt idx="3">
                  <c:v>2016-2017</c:v>
                </c:pt>
                <c:pt idx="4">
                  <c:v>2017-2018</c:v>
                </c:pt>
                <c:pt idx="5">
                  <c:v>2018-2019</c:v>
                </c:pt>
              </c:strCache>
            </c:strRef>
          </c:cat>
          <c:val>
            <c:numRef>
              <c:f>KBR!$E$13:$J$13</c:f>
              <c:numCache>
                <c:formatCode>#,##0</c:formatCode>
                <c:ptCount val="6"/>
                <c:pt idx="0">
                  <c:v>5400</c:v>
                </c:pt>
                <c:pt idx="1">
                  <c:v>135760</c:v>
                </c:pt>
                <c:pt idx="2">
                  <c:v>50400</c:v>
                </c:pt>
                <c:pt idx="3">
                  <c:v>0</c:v>
                </c:pt>
                <c:pt idx="4">
                  <c:v>0</c:v>
                </c:pt>
                <c:pt idx="5">
                  <c:v>0</c:v>
                </c:pt>
              </c:numCache>
            </c:numRef>
          </c:val>
        </c:ser>
        <c:ser>
          <c:idx val="11"/>
          <c:order val="5"/>
          <c:tx>
            <c:v>Brushing</c:v>
          </c:tx>
          <c:spPr>
            <a:solidFill>
              <a:srgbClr val="92D050"/>
            </a:solidFill>
          </c:spPr>
          <c:cat>
            <c:strRef>
              <c:f>KBR!$E$3:$J$3</c:f>
              <c:strCache>
                <c:ptCount val="6"/>
                <c:pt idx="0">
                  <c:v>2013-2014</c:v>
                </c:pt>
                <c:pt idx="1">
                  <c:v>2014-2015</c:v>
                </c:pt>
                <c:pt idx="2">
                  <c:v>2015-2016</c:v>
                </c:pt>
                <c:pt idx="3">
                  <c:v>2016-2017</c:v>
                </c:pt>
                <c:pt idx="4">
                  <c:v>2017-2018</c:v>
                </c:pt>
                <c:pt idx="5">
                  <c:v>2018-2019</c:v>
                </c:pt>
              </c:strCache>
            </c:strRef>
          </c:cat>
          <c:val>
            <c:numRef>
              <c:f>KBR!$E$15:$J$15</c:f>
              <c:numCache>
                <c:formatCode>#,##0</c:formatCode>
                <c:ptCount val="6"/>
                <c:pt idx="0">
                  <c:v>45050</c:v>
                </c:pt>
                <c:pt idx="1">
                  <c:v>319565</c:v>
                </c:pt>
                <c:pt idx="2">
                  <c:v>247521</c:v>
                </c:pt>
                <c:pt idx="3">
                  <c:v>74500</c:v>
                </c:pt>
                <c:pt idx="4">
                  <c:v>141498</c:v>
                </c:pt>
                <c:pt idx="5">
                  <c:v>67238</c:v>
                </c:pt>
              </c:numCache>
            </c:numRef>
          </c:val>
        </c:ser>
        <c:ser>
          <c:idx val="13"/>
          <c:order val="6"/>
          <c:tx>
            <c:v>Planting</c:v>
          </c:tx>
          <c:cat>
            <c:strRef>
              <c:f>KBR!$E$3:$J$3</c:f>
              <c:strCache>
                <c:ptCount val="6"/>
                <c:pt idx="0">
                  <c:v>2013-2014</c:v>
                </c:pt>
                <c:pt idx="1">
                  <c:v>2014-2015</c:v>
                </c:pt>
                <c:pt idx="2">
                  <c:v>2015-2016</c:v>
                </c:pt>
                <c:pt idx="3">
                  <c:v>2016-2017</c:v>
                </c:pt>
                <c:pt idx="4">
                  <c:v>2017-2018</c:v>
                </c:pt>
                <c:pt idx="5">
                  <c:v>2018-2019</c:v>
                </c:pt>
              </c:strCache>
            </c:strRef>
          </c:cat>
          <c:val>
            <c:numRef>
              <c:f>KBR!$E$19:$J$19</c:f>
              <c:numCache>
                <c:formatCode>#,##0</c:formatCode>
                <c:ptCount val="6"/>
                <c:pt idx="0">
                  <c:v>22515</c:v>
                </c:pt>
                <c:pt idx="1">
                  <c:v>237458</c:v>
                </c:pt>
                <c:pt idx="2">
                  <c:v>292125</c:v>
                </c:pt>
                <c:pt idx="3">
                  <c:v>123130</c:v>
                </c:pt>
                <c:pt idx="4">
                  <c:v>20300</c:v>
                </c:pt>
                <c:pt idx="5">
                  <c:v>4700</c:v>
                </c:pt>
              </c:numCache>
            </c:numRef>
          </c:val>
        </c:ser>
        <c:ser>
          <c:idx val="16"/>
          <c:order val="7"/>
          <c:tx>
            <c:v>Overstory removal</c:v>
          </c:tx>
          <c:cat>
            <c:strRef>
              <c:f>KBR!$E$3:$J$3</c:f>
              <c:strCache>
                <c:ptCount val="6"/>
                <c:pt idx="0">
                  <c:v>2013-2014</c:v>
                </c:pt>
                <c:pt idx="1">
                  <c:v>2014-2015</c:v>
                </c:pt>
                <c:pt idx="2">
                  <c:v>2015-2016</c:v>
                </c:pt>
                <c:pt idx="3">
                  <c:v>2016-2017</c:v>
                </c:pt>
                <c:pt idx="4">
                  <c:v>2017-2018</c:v>
                </c:pt>
                <c:pt idx="5">
                  <c:v>2018-2019</c:v>
                </c:pt>
              </c:strCache>
            </c:strRef>
          </c:cat>
          <c:val>
            <c:numRef>
              <c:f>KBR!$E$22:$J$22</c:f>
              <c:numCache>
                <c:formatCode>#,##0</c:formatCode>
                <c:ptCount val="6"/>
                <c:pt idx="0">
                  <c:v>0</c:v>
                </c:pt>
                <c:pt idx="1">
                  <c:v>13300</c:v>
                </c:pt>
                <c:pt idx="2">
                  <c:v>0</c:v>
                </c:pt>
                <c:pt idx="3">
                  <c:v>0</c:v>
                </c:pt>
                <c:pt idx="4">
                  <c:v>0</c:v>
                </c:pt>
                <c:pt idx="5">
                  <c:v>0</c:v>
                </c:pt>
              </c:numCache>
            </c:numRef>
          </c:val>
        </c:ser>
        <c:ser>
          <c:idx val="19"/>
          <c:order val="8"/>
          <c:tx>
            <c:v>TSM surveys</c:v>
          </c:tx>
          <c:spPr>
            <a:solidFill>
              <a:srgbClr val="FFC000"/>
            </a:solidFill>
          </c:spPr>
          <c:cat>
            <c:strRef>
              <c:f>KBR!$E$3:$J$3</c:f>
              <c:strCache>
                <c:ptCount val="6"/>
                <c:pt idx="0">
                  <c:v>2013-2014</c:v>
                </c:pt>
                <c:pt idx="1">
                  <c:v>2014-2015</c:v>
                </c:pt>
                <c:pt idx="2">
                  <c:v>2015-2016</c:v>
                </c:pt>
                <c:pt idx="3">
                  <c:v>2016-2017</c:v>
                </c:pt>
                <c:pt idx="4">
                  <c:v>2017-2018</c:v>
                </c:pt>
                <c:pt idx="5">
                  <c:v>2018-2019</c:v>
                </c:pt>
              </c:strCache>
            </c:strRef>
          </c:cat>
          <c:val>
            <c:numRef>
              <c:f>KBR!$E$25:$J$25</c:f>
              <c:numCache>
                <c:formatCode>#,##0</c:formatCode>
                <c:ptCount val="6"/>
                <c:pt idx="0">
                  <c:v>0</c:v>
                </c:pt>
                <c:pt idx="1">
                  <c:v>81550</c:v>
                </c:pt>
                <c:pt idx="2">
                  <c:v>50050</c:v>
                </c:pt>
                <c:pt idx="3">
                  <c:v>34125</c:v>
                </c:pt>
                <c:pt idx="4">
                  <c:v>0</c:v>
                </c:pt>
                <c:pt idx="5">
                  <c:v>17500</c:v>
                </c:pt>
              </c:numCache>
            </c:numRef>
          </c:val>
        </c:ser>
        <c:ser>
          <c:idx val="21"/>
          <c:order val="9"/>
          <c:tx>
            <c:v>Conifer Release</c:v>
          </c:tx>
          <c:cat>
            <c:strRef>
              <c:f>KBR!$E$3:$J$3</c:f>
              <c:strCache>
                <c:ptCount val="6"/>
                <c:pt idx="0">
                  <c:v>2013-2014</c:v>
                </c:pt>
                <c:pt idx="1">
                  <c:v>2014-2015</c:v>
                </c:pt>
                <c:pt idx="2">
                  <c:v>2015-2016</c:v>
                </c:pt>
                <c:pt idx="3">
                  <c:v>2016-2017</c:v>
                </c:pt>
                <c:pt idx="4">
                  <c:v>2017-2018</c:v>
                </c:pt>
                <c:pt idx="5">
                  <c:v>2018-2019</c:v>
                </c:pt>
              </c:strCache>
            </c:strRef>
          </c:cat>
          <c:val>
            <c:numRef>
              <c:f>KBR!$E$27:$J$27</c:f>
              <c:numCache>
                <c:formatCode>#,##0</c:formatCode>
                <c:ptCount val="6"/>
                <c:pt idx="0">
                  <c:v>0</c:v>
                </c:pt>
                <c:pt idx="1">
                  <c:v>50000</c:v>
                </c:pt>
                <c:pt idx="2">
                  <c:v>50000</c:v>
                </c:pt>
                <c:pt idx="3">
                  <c:v>50000</c:v>
                </c:pt>
                <c:pt idx="4">
                  <c:v>50000</c:v>
                </c:pt>
                <c:pt idx="5">
                  <c:v>50000</c:v>
                </c:pt>
              </c:numCache>
            </c:numRef>
          </c:val>
        </c:ser>
        <c:ser>
          <c:idx val="23"/>
          <c:order val="10"/>
          <c:tx>
            <c:v>Spacing</c:v>
          </c:tx>
          <c:spPr>
            <a:solidFill>
              <a:schemeClr val="accent3">
                <a:lumMod val="20000"/>
                <a:lumOff val="80000"/>
              </a:schemeClr>
            </a:solidFill>
          </c:spPr>
          <c:cat>
            <c:strRef>
              <c:f>KBR!$E$3:$J$3</c:f>
              <c:strCache>
                <c:ptCount val="6"/>
                <c:pt idx="0">
                  <c:v>2013-2014</c:v>
                </c:pt>
                <c:pt idx="1">
                  <c:v>2014-2015</c:v>
                </c:pt>
                <c:pt idx="2">
                  <c:v>2015-2016</c:v>
                </c:pt>
                <c:pt idx="3">
                  <c:v>2016-2017</c:v>
                </c:pt>
                <c:pt idx="4">
                  <c:v>2017-2018</c:v>
                </c:pt>
                <c:pt idx="5">
                  <c:v>2018-2019</c:v>
                </c:pt>
              </c:strCache>
            </c:strRef>
          </c:cat>
          <c:val>
            <c:numRef>
              <c:f>KBR!$E$29:$J$29</c:f>
              <c:numCache>
                <c:formatCode>#,##0</c:formatCode>
                <c:ptCount val="6"/>
                <c:pt idx="0">
                  <c:v>0</c:v>
                </c:pt>
                <c:pt idx="1">
                  <c:v>60000</c:v>
                </c:pt>
                <c:pt idx="2">
                  <c:v>60000</c:v>
                </c:pt>
                <c:pt idx="3">
                  <c:v>60000</c:v>
                </c:pt>
                <c:pt idx="4">
                  <c:v>60000</c:v>
                </c:pt>
                <c:pt idx="5">
                  <c:v>60000</c:v>
                </c:pt>
              </c:numCache>
            </c:numRef>
          </c:val>
        </c:ser>
        <c:ser>
          <c:idx val="25"/>
          <c:order val="11"/>
          <c:tx>
            <c:v>Fertilization</c:v>
          </c:tx>
          <c:cat>
            <c:strRef>
              <c:f>KBR!$E$3:$J$3</c:f>
              <c:strCache>
                <c:ptCount val="6"/>
                <c:pt idx="0">
                  <c:v>2013-2014</c:v>
                </c:pt>
                <c:pt idx="1">
                  <c:v>2014-2015</c:v>
                </c:pt>
                <c:pt idx="2">
                  <c:v>2015-2016</c:v>
                </c:pt>
                <c:pt idx="3">
                  <c:v>2016-2017</c:v>
                </c:pt>
                <c:pt idx="4">
                  <c:v>2017-2018</c:v>
                </c:pt>
                <c:pt idx="5">
                  <c:v>2018-2019</c:v>
                </c:pt>
              </c:strCache>
            </c:strRef>
          </c:cat>
          <c:val>
            <c:numRef>
              <c:f>KBR!$E$31:$J$31</c:f>
              <c:numCache>
                <c:formatCode>#,##0</c:formatCode>
                <c:ptCount val="6"/>
                <c:pt idx="0">
                  <c:v>0</c:v>
                </c:pt>
                <c:pt idx="1">
                  <c:v>0</c:v>
                </c:pt>
                <c:pt idx="2">
                  <c:v>0</c:v>
                </c:pt>
                <c:pt idx="3">
                  <c:v>0</c:v>
                </c:pt>
                <c:pt idx="4">
                  <c:v>0</c:v>
                </c:pt>
                <c:pt idx="5">
                  <c:v>0</c:v>
                </c:pt>
              </c:numCache>
            </c:numRef>
          </c:val>
        </c:ser>
        <c:ser>
          <c:idx val="27"/>
          <c:order val="12"/>
          <c:tx>
            <c:v>Pruning</c:v>
          </c:tx>
          <c:cat>
            <c:strRef>
              <c:f>KBR!$E$3:$J$3</c:f>
              <c:strCache>
                <c:ptCount val="6"/>
                <c:pt idx="0">
                  <c:v>2013-2014</c:v>
                </c:pt>
                <c:pt idx="1">
                  <c:v>2014-2015</c:v>
                </c:pt>
                <c:pt idx="2">
                  <c:v>2015-2016</c:v>
                </c:pt>
                <c:pt idx="3">
                  <c:v>2016-2017</c:v>
                </c:pt>
                <c:pt idx="4">
                  <c:v>2017-2018</c:v>
                </c:pt>
                <c:pt idx="5">
                  <c:v>2018-2019</c:v>
                </c:pt>
              </c:strCache>
            </c:strRef>
          </c:cat>
          <c:val>
            <c:numRef>
              <c:f>KBR!$E$33:$J$33</c:f>
              <c:numCache>
                <c:formatCode>#,##0</c:formatCode>
                <c:ptCount val="6"/>
                <c:pt idx="0">
                  <c:v>0</c:v>
                </c:pt>
                <c:pt idx="1">
                  <c:v>0</c:v>
                </c:pt>
                <c:pt idx="2">
                  <c:v>50000</c:v>
                </c:pt>
                <c:pt idx="3">
                  <c:v>0</c:v>
                </c:pt>
                <c:pt idx="4">
                  <c:v>0</c:v>
                </c:pt>
                <c:pt idx="5">
                  <c:v>0</c:v>
                </c:pt>
              </c:numCache>
            </c:numRef>
          </c:val>
        </c:ser>
        <c:ser>
          <c:idx val="29"/>
          <c:order val="13"/>
          <c:tx>
            <c:v>Access</c:v>
          </c:tx>
          <c:cat>
            <c:strRef>
              <c:f>KBR!$E$3:$J$3</c:f>
              <c:strCache>
                <c:ptCount val="6"/>
                <c:pt idx="0">
                  <c:v>2013-2014</c:v>
                </c:pt>
                <c:pt idx="1">
                  <c:v>2014-2015</c:v>
                </c:pt>
                <c:pt idx="2">
                  <c:v>2015-2016</c:v>
                </c:pt>
                <c:pt idx="3">
                  <c:v>2016-2017</c:v>
                </c:pt>
                <c:pt idx="4">
                  <c:v>2017-2018</c:v>
                </c:pt>
                <c:pt idx="5">
                  <c:v>2018-2019</c:v>
                </c:pt>
              </c:strCache>
            </c:strRef>
          </c:cat>
          <c:val>
            <c:numRef>
              <c:f>KBR!$E$35:$J$35</c:f>
              <c:numCache>
                <c:formatCode>#,##0</c:formatCode>
                <c:ptCount val="6"/>
                <c:pt idx="0">
                  <c:v>0</c:v>
                </c:pt>
                <c:pt idx="1">
                  <c:v>0</c:v>
                </c:pt>
                <c:pt idx="2">
                  <c:v>0</c:v>
                </c:pt>
                <c:pt idx="3">
                  <c:v>0</c:v>
                </c:pt>
                <c:pt idx="4">
                  <c:v>0</c:v>
                </c:pt>
                <c:pt idx="5">
                  <c:v>0</c:v>
                </c:pt>
              </c:numCache>
            </c:numRef>
          </c:val>
        </c:ser>
        <c:ser>
          <c:idx val="30"/>
          <c:order val="14"/>
          <c:tx>
            <c:v>Overview Planning</c:v>
          </c:tx>
          <c:cat>
            <c:strRef>
              <c:f>KBR!$E$3:$J$3</c:f>
              <c:strCache>
                <c:ptCount val="6"/>
                <c:pt idx="0">
                  <c:v>2013-2014</c:v>
                </c:pt>
                <c:pt idx="1">
                  <c:v>2014-2015</c:v>
                </c:pt>
                <c:pt idx="2">
                  <c:v>2015-2016</c:v>
                </c:pt>
                <c:pt idx="3">
                  <c:v>2016-2017</c:v>
                </c:pt>
                <c:pt idx="4">
                  <c:v>2017-2018</c:v>
                </c:pt>
                <c:pt idx="5">
                  <c:v>2018-2019</c:v>
                </c:pt>
              </c:strCache>
            </c:strRef>
          </c:cat>
          <c:val>
            <c:numRef>
              <c:f>KBR!$E$36:$J$36</c:f>
              <c:numCache>
                <c:formatCode>#,##0</c:formatCode>
                <c:ptCount val="6"/>
                <c:pt idx="0">
                  <c:v>30000</c:v>
                </c:pt>
                <c:pt idx="1">
                  <c:v>20000</c:v>
                </c:pt>
                <c:pt idx="2">
                  <c:v>20000</c:v>
                </c:pt>
                <c:pt idx="3">
                  <c:v>15000</c:v>
                </c:pt>
                <c:pt idx="4">
                  <c:v>15000</c:v>
                </c:pt>
                <c:pt idx="5">
                  <c:v>15000</c:v>
                </c:pt>
              </c:numCache>
            </c:numRef>
          </c:val>
        </c:ser>
        <c:ser>
          <c:idx val="31"/>
          <c:order val="15"/>
          <c:tx>
            <c:v>Program Support (Admin)</c:v>
          </c:tx>
          <c:spPr>
            <a:solidFill>
              <a:srgbClr val="FFFF00"/>
            </a:solidFill>
          </c:spPr>
          <c:cat>
            <c:strRef>
              <c:f>KBR!$E$3:$J$3</c:f>
              <c:strCache>
                <c:ptCount val="6"/>
                <c:pt idx="0">
                  <c:v>2013-2014</c:v>
                </c:pt>
                <c:pt idx="1">
                  <c:v>2014-2015</c:v>
                </c:pt>
                <c:pt idx="2">
                  <c:v>2015-2016</c:v>
                </c:pt>
                <c:pt idx="3">
                  <c:v>2016-2017</c:v>
                </c:pt>
                <c:pt idx="4">
                  <c:v>2017-2018</c:v>
                </c:pt>
                <c:pt idx="5">
                  <c:v>2018-2019</c:v>
                </c:pt>
              </c:strCache>
            </c:strRef>
          </c:cat>
          <c:val>
            <c:numRef>
              <c:f>KBR!$E$37:$J$37</c:f>
              <c:numCache>
                <c:formatCode>#,##0</c:formatCode>
                <c:ptCount val="6"/>
                <c:pt idx="0">
                  <c:v>52976.5</c:v>
                </c:pt>
                <c:pt idx="1">
                  <c:v>183871.51</c:v>
                </c:pt>
                <c:pt idx="2">
                  <c:v>109411.71599999999</c:v>
                </c:pt>
                <c:pt idx="3">
                  <c:v>53134.861000000004</c:v>
                </c:pt>
                <c:pt idx="4">
                  <c:v>45250.2</c:v>
                </c:pt>
                <c:pt idx="5">
                  <c:v>39034.400000000001</c:v>
                </c:pt>
              </c:numCache>
            </c:numRef>
          </c:val>
        </c:ser>
        <c:ser>
          <c:idx val="0"/>
          <c:order val="16"/>
          <c:tx>
            <c:strRef>
              <c:f>KBR!$C$16</c:f>
              <c:strCache>
                <c:ptCount val="1"/>
                <c:pt idx="0">
                  <c:v>Repression Density Spacing</c:v>
                </c:pt>
              </c:strCache>
            </c:strRef>
          </c:tx>
          <c:cat>
            <c:strRef>
              <c:f>KBR!$E$3:$J$3</c:f>
              <c:strCache>
                <c:ptCount val="6"/>
                <c:pt idx="0">
                  <c:v>2013-2014</c:v>
                </c:pt>
                <c:pt idx="1">
                  <c:v>2014-2015</c:v>
                </c:pt>
                <c:pt idx="2">
                  <c:v>2015-2016</c:v>
                </c:pt>
                <c:pt idx="3">
                  <c:v>2016-2017</c:v>
                </c:pt>
                <c:pt idx="4">
                  <c:v>2017-2018</c:v>
                </c:pt>
                <c:pt idx="5">
                  <c:v>2018-2019</c:v>
                </c:pt>
              </c:strCache>
            </c:strRef>
          </c:cat>
          <c:val>
            <c:numRef>
              <c:f>KBR!$E$17:$J$17</c:f>
              <c:numCache>
                <c:formatCode>#,##0</c:formatCode>
                <c:ptCount val="6"/>
                <c:pt idx="0">
                  <c:v>0</c:v>
                </c:pt>
                <c:pt idx="1">
                  <c:v>0</c:v>
                </c:pt>
                <c:pt idx="2">
                  <c:v>150000</c:v>
                </c:pt>
                <c:pt idx="3">
                  <c:v>0</c:v>
                </c:pt>
                <c:pt idx="4">
                  <c:v>150000</c:v>
                </c:pt>
                <c:pt idx="5">
                  <c:v>150000</c:v>
                </c:pt>
              </c:numCache>
            </c:numRef>
          </c:val>
        </c:ser>
        <c:overlap val="100"/>
        <c:axId val="72491008"/>
        <c:axId val="72492544"/>
      </c:barChart>
      <c:catAx>
        <c:axId val="72491008"/>
        <c:scaling>
          <c:orientation val="minMax"/>
        </c:scaling>
        <c:axPos val="b"/>
        <c:tickLblPos val="nextTo"/>
        <c:crossAx val="72492544"/>
        <c:crosses val="autoZero"/>
        <c:auto val="1"/>
        <c:lblAlgn val="ctr"/>
        <c:lblOffset val="100"/>
      </c:catAx>
      <c:valAx>
        <c:axId val="72492544"/>
        <c:scaling>
          <c:orientation val="minMax"/>
        </c:scaling>
        <c:axPos val="l"/>
        <c:majorGridlines/>
        <c:numFmt formatCode="0%" sourceLinked="1"/>
        <c:tickLblPos val="nextTo"/>
        <c:crossAx val="72491008"/>
        <c:crosses val="autoZero"/>
        <c:crossBetween val="between"/>
      </c:valAx>
    </c:plotArea>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US"/>
              <a:t>OR Summary</a:t>
            </a:r>
          </a:p>
        </c:rich>
      </c:tx>
      <c:layout/>
    </c:title>
    <c:plotArea>
      <c:layout/>
      <c:barChart>
        <c:barDir val="col"/>
        <c:grouping val="percentStacked"/>
        <c:ser>
          <c:idx val="1"/>
          <c:order val="0"/>
          <c:tx>
            <c:v>Backlog NSR Surveys</c:v>
          </c:tx>
          <c:spPr>
            <a:solidFill>
              <a:prstClr val="black"/>
            </a:solidFill>
          </c:spPr>
          <c:cat>
            <c:strRef>
              <c:f>OR!$E$3:$J$3</c:f>
              <c:strCache>
                <c:ptCount val="6"/>
                <c:pt idx="0">
                  <c:v>2013-2014</c:v>
                </c:pt>
                <c:pt idx="1">
                  <c:v>2014-2015</c:v>
                </c:pt>
                <c:pt idx="2">
                  <c:v>2015-2016</c:v>
                </c:pt>
                <c:pt idx="3">
                  <c:v>2016-2017</c:v>
                </c:pt>
                <c:pt idx="4">
                  <c:v>2017-2018</c:v>
                </c:pt>
                <c:pt idx="5">
                  <c:v>2018-2019</c:v>
                </c:pt>
              </c:strCache>
            </c:strRef>
          </c:cat>
          <c:val>
            <c:numRef>
              <c:f>OR!$E$5:$J$5</c:f>
              <c:numCache>
                <c:formatCode>#,##0</c:formatCode>
                <c:ptCount val="6"/>
                <c:pt idx="0" formatCode="General">
                  <c:v>3000</c:v>
                </c:pt>
                <c:pt idx="1">
                  <c:v>35000</c:v>
                </c:pt>
                <c:pt idx="2">
                  <c:v>5000</c:v>
                </c:pt>
                <c:pt idx="3">
                  <c:v>0</c:v>
                </c:pt>
                <c:pt idx="4">
                  <c:v>0</c:v>
                </c:pt>
                <c:pt idx="5">
                  <c:v>0</c:v>
                </c:pt>
              </c:numCache>
            </c:numRef>
          </c:val>
        </c:ser>
        <c:ser>
          <c:idx val="3"/>
          <c:order val="1"/>
          <c:tx>
            <c:v>MPB/Wildfire Surveys</c:v>
          </c:tx>
          <c:spPr>
            <a:solidFill>
              <a:srgbClr val="FF0000"/>
            </a:solidFill>
          </c:spPr>
          <c:cat>
            <c:strRef>
              <c:f>OR!$E$3:$J$3</c:f>
              <c:strCache>
                <c:ptCount val="6"/>
                <c:pt idx="0">
                  <c:v>2013-2014</c:v>
                </c:pt>
                <c:pt idx="1">
                  <c:v>2014-2015</c:v>
                </c:pt>
                <c:pt idx="2">
                  <c:v>2015-2016</c:v>
                </c:pt>
                <c:pt idx="3">
                  <c:v>2016-2017</c:v>
                </c:pt>
                <c:pt idx="4">
                  <c:v>2017-2018</c:v>
                </c:pt>
                <c:pt idx="5">
                  <c:v>2018-2019</c:v>
                </c:pt>
              </c:strCache>
            </c:strRef>
          </c:cat>
          <c:val>
            <c:numRef>
              <c:f>OR!$E$7:$J$7</c:f>
              <c:numCache>
                <c:formatCode>#,##0</c:formatCode>
                <c:ptCount val="6"/>
                <c:pt idx="0">
                  <c:v>554414</c:v>
                </c:pt>
                <c:pt idx="1">
                  <c:v>560985</c:v>
                </c:pt>
                <c:pt idx="2">
                  <c:v>528471</c:v>
                </c:pt>
                <c:pt idx="3">
                  <c:v>479911</c:v>
                </c:pt>
                <c:pt idx="4">
                  <c:v>771262</c:v>
                </c:pt>
                <c:pt idx="5">
                  <c:v>730186</c:v>
                </c:pt>
              </c:numCache>
            </c:numRef>
          </c:val>
        </c:ser>
        <c:ser>
          <c:idx val="5"/>
          <c:order val="2"/>
          <c:tx>
            <c:v>Defaulted Obligations Surveys</c:v>
          </c:tx>
          <c:cat>
            <c:strRef>
              <c:f>OR!$E$3:$J$3</c:f>
              <c:strCache>
                <c:ptCount val="6"/>
                <c:pt idx="0">
                  <c:v>2013-2014</c:v>
                </c:pt>
                <c:pt idx="1">
                  <c:v>2014-2015</c:v>
                </c:pt>
                <c:pt idx="2">
                  <c:v>2015-2016</c:v>
                </c:pt>
                <c:pt idx="3">
                  <c:v>2016-2017</c:v>
                </c:pt>
                <c:pt idx="4">
                  <c:v>2017-2018</c:v>
                </c:pt>
                <c:pt idx="5">
                  <c:v>2018-2019</c:v>
                </c:pt>
              </c:strCache>
            </c:strRef>
          </c:cat>
          <c:val>
            <c:numRef>
              <c:f>OR!$E$9:$J$9</c:f>
              <c:numCache>
                <c:formatCode>#,##0</c:formatCode>
                <c:ptCount val="6"/>
                <c:pt idx="0">
                  <c:v>12000</c:v>
                </c:pt>
                <c:pt idx="1">
                  <c:v>0</c:v>
                </c:pt>
                <c:pt idx="2">
                  <c:v>0</c:v>
                </c:pt>
                <c:pt idx="3">
                  <c:v>0</c:v>
                </c:pt>
                <c:pt idx="4">
                  <c:v>0</c:v>
                </c:pt>
                <c:pt idx="5">
                  <c:v>0</c:v>
                </c:pt>
              </c:numCache>
            </c:numRef>
          </c:val>
        </c:ser>
        <c:ser>
          <c:idx val="7"/>
          <c:order val="3"/>
          <c:tx>
            <c:v>Brushing Surveys</c:v>
          </c:tx>
          <c:cat>
            <c:strRef>
              <c:f>OR!$E$3:$J$3</c:f>
              <c:strCache>
                <c:ptCount val="6"/>
                <c:pt idx="0">
                  <c:v>2013-2014</c:v>
                </c:pt>
                <c:pt idx="1">
                  <c:v>2014-2015</c:v>
                </c:pt>
                <c:pt idx="2">
                  <c:v>2015-2016</c:v>
                </c:pt>
                <c:pt idx="3">
                  <c:v>2016-2017</c:v>
                </c:pt>
                <c:pt idx="4">
                  <c:v>2017-2018</c:v>
                </c:pt>
                <c:pt idx="5">
                  <c:v>2018-2019</c:v>
                </c:pt>
              </c:strCache>
            </c:strRef>
          </c:cat>
          <c:val>
            <c:numRef>
              <c:f>OR!$E$11:$J$11</c:f>
              <c:numCache>
                <c:formatCode>#,##0</c:formatCode>
                <c:ptCount val="6"/>
                <c:pt idx="0">
                  <c:v>34500</c:v>
                </c:pt>
                <c:pt idx="1">
                  <c:v>87652</c:v>
                </c:pt>
                <c:pt idx="2">
                  <c:v>109497</c:v>
                </c:pt>
                <c:pt idx="3">
                  <c:v>268742</c:v>
                </c:pt>
                <c:pt idx="4">
                  <c:v>178946</c:v>
                </c:pt>
                <c:pt idx="5">
                  <c:v>201450</c:v>
                </c:pt>
              </c:numCache>
            </c:numRef>
          </c:val>
        </c:ser>
        <c:ser>
          <c:idx val="9"/>
          <c:order val="4"/>
          <c:tx>
            <c:v>Site Prep</c:v>
          </c:tx>
          <c:cat>
            <c:strRef>
              <c:f>OR!$E$3:$J$3</c:f>
              <c:strCache>
                <c:ptCount val="6"/>
                <c:pt idx="0">
                  <c:v>2013-2014</c:v>
                </c:pt>
                <c:pt idx="1">
                  <c:v>2014-2015</c:v>
                </c:pt>
                <c:pt idx="2">
                  <c:v>2015-2016</c:v>
                </c:pt>
                <c:pt idx="3">
                  <c:v>2016-2017</c:v>
                </c:pt>
                <c:pt idx="4">
                  <c:v>2017-2018</c:v>
                </c:pt>
                <c:pt idx="5">
                  <c:v>2018-2019</c:v>
                </c:pt>
              </c:strCache>
            </c:strRef>
          </c:cat>
          <c:val>
            <c:numRef>
              <c:f>OR!$E$13:$J$13</c:f>
              <c:numCache>
                <c:formatCode>#,##0</c:formatCode>
                <c:ptCount val="6"/>
                <c:pt idx="0">
                  <c:v>1569154</c:v>
                </c:pt>
                <c:pt idx="1">
                  <c:v>1612000</c:v>
                </c:pt>
                <c:pt idx="2">
                  <c:v>1698750</c:v>
                </c:pt>
                <c:pt idx="3">
                  <c:v>1361250</c:v>
                </c:pt>
                <c:pt idx="4">
                  <c:v>3300000</c:v>
                </c:pt>
                <c:pt idx="5">
                  <c:v>3300000</c:v>
                </c:pt>
              </c:numCache>
            </c:numRef>
          </c:val>
        </c:ser>
        <c:ser>
          <c:idx val="11"/>
          <c:order val="5"/>
          <c:tx>
            <c:v>Brushing</c:v>
          </c:tx>
          <c:spPr>
            <a:solidFill>
              <a:srgbClr val="92D050"/>
            </a:solidFill>
          </c:spPr>
          <c:cat>
            <c:strRef>
              <c:f>OR!$E$3:$J$3</c:f>
              <c:strCache>
                <c:ptCount val="6"/>
                <c:pt idx="0">
                  <c:v>2013-2014</c:v>
                </c:pt>
                <c:pt idx="1">
                  <c:v>2014-2015</c:v>
                </c:pt>
                <c:pt idx="2">
                  <c:v>2015-2016</c:v>
                </c:pt>
                <c:pt idx="3">
                  <c:v>2016-2017</c:v>
                </c:pt>
                <c:pt idx="4">
                  <c:v>2017-2018</c:v>
                </c:pt>
                <c:pt idx="5">
                  <c:v>2018-2019</c:v>
                </c:pt>
              </c:strCache>
            </c:strRef>
          </c:cat>
          <c:val>
            <c:numRef>
              <c:f>OR!$E$15:$J$15</c:f>
              <c:numCache>
                <c:formatCode>#,##0</c:formatCode>
                <c:ptCount val="6"/>
                <c:pt idx="0">
                  <c:v>365851</c:v>
                </c:pt>
                <c:pt idx="1">
                  <c:v>541903</c:v>
                </c:pt>
                <c:pt idx="2">
                  <c:v>864315</c:v>
                </c:pt>
                <c:pt idx="3">
                  <c:v>749663</c:v>
                </c:pt>
                <c:pt idx="4">
                  <c:v>756944</c:v>
                </c:pt>
                <c:pt idx="5">
                  <c:v>963034</c:v>
                </c:pt>
              </c:numCache>
            </c:numRef>
          </c:val>
        </c:ser>
        <c:ser>
          <c:idx val="13"/>
          <c:order val="6"/>
          <c:tx>
            <c:v>Planting</c:v>
          </c:tx>
          <c:cat>
            <c:strRef>
              <c:f>OR!$E$3:$J$3</c:f>
              <c:strCache>
                <c:ptCount val="6"/>
                <c:pt idx="0">
                  <c:v>2013-2014</c:v>
                </c:pt>
                <c:pt idx="1">
                  <c:v>2014-2015</c:v>
                </c:pt>
                <c:pt idx="2">
                  <c:v>2015-2016</c:v>
                </c:pt>
                <c:pt idx="3">
                  <c:v>2016-2017</c:v>
                </c:pt>
                <c:pt idx="4">
                  <c:v>2017-2018</c:v>
                </c:pt>
                <c:pt idx="5">
                  <c:v>2018-2019</c:v>
                </c:pt>
              </c:strCache>
            </c:strRef>
          </c:cat>
          <c:val>
            <c:numRef>
              <c:f>OR!$E$19:$J$19</c:f>
              <c:numCache>
                <c:formatCode>#,##0</c:formatCode>
                <c:ptCount val="6"/>
                <c:pt idx="0">
                  <c:v>2858790</c:v>
                </c:pt>
                <c:pt idx="1">
                  <c:v>3955693</c:v>
                </c:pt>
                <c:pt idx="2">
                  <c:v>3280637</c:v>
                </c:pt>
                <c:pt idx="3">
                  <c:v>3332942</c:v>
                </c:pt>
                <c:pt idx="4">
                  <c:v>3307154</c:v>
                </c:pt>
                <c:pt idx="5">
                  <c:v>3272642</c:v>
                </c:pt>
              </c:numCache>
            </c:numRef>
          </c:val>
        </c:ser>
        <c:ser>
          <c:idx val="16"/>
          <c:order val="7"/>
          <c:tx>
            <c:v>Overstory removal</c:v>
          </c:tx>
          <c:cat>
            <c:strRef>
              <c:f>OR!$E$3:$J$3</c:f>
              <c:strCache>
                <c:ptCount val="6"/>
                <c:pt idx="0">
                  <c:v>2013-2014</c:v>
                </c:pt>
                <c:pt idx="1">
                  <c:v>2014-2015</c:v>
                </c:pt>
                <c:pt idx="2">
                  <c:v>2015-2016</c:v>
                </c:pt>
                <c:pt idx="3">
                  <c:v>2016-2017</c:v>
                </c:pt>
                <c:pt idx="4">
                  <c:v>2017-2018</c:v>
                </c:pt>
                <c:pt idx="5">
                  <c:v>2018-2019</c:v>
                </c:pt>
              </c:strCache>
            </c:strRef>
          </c:cat>
          <c:val>
            <c:numRef>
              <c:f>OR!$E$22:$J$22</c:f>
              <c:numCache>
                <c:formatCode>#,##0</c:formatCode>
                <c:ptCount val="6"/>
                <c:pt idx="0">
                  <c:v>805000</c:v>
                </c:pt>
                <c:pt idx="1">
                  <c:v>464625</c:v>
                </c:pt>
                <c:pt idx="2">
                  <c:v>345000</c:v>
                </c:pt>
                <c:pt idx="3">
                  <c:v>280000</c:v>
                </c:pt>
                <c:pt idx="4">
                  <c:v>225000</c:v>
                </c:pt>
                <c:pt idx="5">
                  <c:v>225000</c:v>
                </c:pt>
              </c:numCache>
            </c:numRef>
          </c:val>
        </c:ser>
        <c:ser>
          <c:idx val="19"/>
          <c:order val="8"/>
          <c:tx>
            <c:v>TSM surveys</c:v>
          </c:tx>
          <c:spPr>
            <a:solidFill>
              <a:srgbClr val="FFC000"/>
            </a:solidFill>
          </c:spPr>
          <c:cat>
            <c:strRef>
              <c:f>OR!$E$3:$J$3</c:f>
              <c:strCache>
                <c:ptCount val="6"/>
                <c:pt idx="0">
                  <c:v>2013-2014</c:v>
                </c:pt>
                <c:pt idx="1">
                  <c:v>2014-2015</c:v>
                </c:pt>
                <c:pt idx="2">
                  <c:v>2015-2016</c:v>
                </c:pt>
                <c:pt idx="3">
                  <c:v>2016-2017</c:v>
                </c:pt>
                <c:pt idx="4">
                  <c:v>2017-2018</c:v>
                </c:pt>
                <c:pt idx="5">
                  <c:v>2018-2019</c:v>
                </c:pt>
              </c:strCache>
            </c:strRef>
          </c:cat>
          <c:val>
            <c:numRef>
              <c:f>OR!$E$25:$J$25</c:f>
              <c:numCache>
                <c:formatCode>#,##0</c:formatCode>
                <c:ptCount val="6"/>
                <c:pt idx="0">
                  <c:v>0</c:v>
                </c:pt>
                <c:pt idx="1">
                  <c:v>30000</c:v>
                </c:pt>
                <c:pt idx="2">
                  <c:v>300000</c:v>
                </c:pt>
                <c:pt idx="3">
                  <c:v>450000</c:v>
                </c:pt>
                <c:pt idx="4">
                  <c:v>450000</c:v>
                </c:pt>
                <c:pt idx="5">
                  <c:v>360000</c:v>
                </c:pt>
              </c:numCache>
            </c:numRef>
          </c:val>
        </c:ser>
        <c:ser>
          <c:idx val="21"/>
          <c:order val="9"/>
          <c:tx>
            <c:v>Conifer Release</c:v>
          </c:tx>
          <c:cat>
            <c:strRef>
              <c:f>OR!$E$3:$J$3</c:f>
              <c:strCache>
                <c:ptCount val="6"/>
                <c:pt idx="0">
                  <c:v>2013-2014</c:v>
                </c:pt>
                <c:pt idx="1">
                  <c:v>2014-2015</c:v>
                </c:pt>
                <c:pt idx="2">
                  <c:v>2015-2016</c:v>
                </c:pt>
                <c:pt idx="3">
                  <c:v>2016-2017</c:v>
                </c:pt>
                <c:pt idx="4">
                  <c:v>2017-2018</c:v>
                </c:pt>
                <c:pt idx="5">
                  <c:v>2018-2019</c:v>
                </c:pt>
              </c:strCache>
            </c:strRef>
          </c:cat>
          <c:val>
            <c:numRef>
              <c:f>OR!$E$27:$J$27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OR!$E$3:$J$3</c:f>
              <c:strCache>
                <c:ptCount val="6"/>
                <c:pt idx="0">
                  <c:v>2013-2014</c:v>
                </c:pt>
                <c:pt idx="1">
                  <c:v>2014-2015</c:v>
                </c:pt>
                <c:pt idx="2">
                  <c:v>2015-2016</c:v>
                </c:pt>
                <c:pt idx="3">
                  <c:v>2016-2017</c:v>
                </c:pt>
                <c:pt idx="4">
                  <c:v>2017-2018</c:v>
                </c:pt>
                <c:pt idx="5">
                  <c:v>2018-2019</c:v>
                </c:pt>
              </c:strCache>
            </c:strRef>
          </c:cat>
          <c:val>
            <c:numRef>
              <c:f>OR!$E$29:$J$29</c:f>
              <c:numCache>
                <c:formatCode>#,##0</c:formatCode>
                <c:ptCount val="6"/>
                <c:pt idx="0">
                  <c:v>0</c:v>
                </c:pt>
                <c:pt idx="1">
                  <c:v>0</c:v>
                </c:pt>
                <c:pt idx="2">
                  <c:v>0</c:v>
                </c:pt>
                <c:pt idx="3">
                  <c:v>0</c:v>
                </c:pt>
                <c:pt idx="4">
                  <c:v>0</c:v>
                </c:pt>
                <c:pt idx="5">
                  <c:v>0</c:v>
                </c:pt>
              </c:numCache>
            </c:numRef>
          </c:val>
        </c:ser>
        <c:ser>
          <c:idx val="25"/>
          <c:order val="11"/>
          <c:tx>
            <c:v>Fertilization</c:v>
          </c:tx>
          <c:cat>
            <c:strRef>
              <c:f>OR!$E$3:$J$3</c:f>
              <c:strCache>
                <c:ptCount val="6"/>
                <c:pt idx="0">
                  <c:v>2013-2014</c:v>
                </c:pt>
                <c:pt idx="1">
                  <c:v>2014-2015</c:v>
                </c:pt>
                <c:pt idx="2">
                  <c:v>2015-2016</c:v>
                </c:pt>
                <c:pt idx="3">
                  <c:v>2016-2017</c:v>
                </c:pt>
                <c:pt idx="4">
                  <c:v>2017-2018</c:v>
                </c:pt>
                <c:pt idx="5">
                  <c:v>2018-2019</c:v>
                </c:pt>
              </c:strCache>
            </c:strRef>
          </c:cat>
          <c:val>
            <c:numRef>
              <c:f>OR!$E$31:$J$31</c:f>
              <c:numCache>
                <c:formatCode>#,##0</c:formatCode>
                <c:ptCount val="6"/>
                <c:pt idx="0">
                  <c:v>0</c:v>
                </c:pt>
                <c:pt idx="1">
                  <c:v>1936000</c:v>
                </c:pt>
                <c:pt idx="2">
                  <c:v>1936000</c:v>
                </c:pt>
                <c:pt idx="3">
                  <c:v>1936000</c:v>
                </c:pt>
                <c:pt idx="4">
                  <c:v>2046000</c:v>
                </c:pt>
                <c:pt idx="5">
                  <c:v>2046000</c:v>
                </c:pt>
              </c:numCache>
            </c:numRef>
          </c:val>
        </c:ser>
        <c:ser>
          <c:idx val="27"/>
          <c:order val="12"/>
          <c:tx>
            <c:v>Pruning</c:v>
          </c:tx>
          <c:cat>
            <c:strRef>
              <c:f>OR!$E$3:$J$3</c:f>
              <c:strCache>
                <c:ptCount val="6"/>
                <c:pt idx="0">
                  <c:v>2013-2014</c:v>
                </c:pt>
                <c:pt idx="1">
                  <c:v>2014-2015</c:v>
                </c:pt>
                <c:pt idx="2">
                  <c:v>2015-2016</c:v>
                </c:pt>
                <c:pt idx="3">
                  <c:v>2016-2017</c:v>
                </c:pt>
                <c:pt idx="4">
                  <c:v>2017-2018</c:v>
                </c:pt>
                <c:pt idx="5">
                  <c:v>2018-2019</c:v>
                </c:pt>
              </c:strCache>
            </c:strRef>
          </c:cat>
          <c:val>
            <c:numRef>
              <c:f>OR!$E$33:$J$33</c:f>
              <c:numCache>
                <c:formatCode>#,##0</c:formatCode>
                <c:ptCount val="6"/>
                <c:pt idx="0">
                  <c:v>0</c:v>
                </c:pt>
                <c:pt idx="1">
                  <c:v>0</c:v>
                </c:pt>
                <c:pt idx="2">
                  <c:v>0</c:v>
                </c:pt>
                <c:pt idx="3">
                  <c:v>0</c:v>
                </c:pt>
                <c:pt idx="4">
                  <c:v>0</c:v>
                </c:pt>
                <c:pt idx="5">
                  <c:v>0</c:v>
                </c:pt>
              </c:numCache>
            </c:numRef>
          </c:val>
        </c:ser>
        <c:ser>
          <c:idx val="29"/>
          <c:order val="13"/>
          <c:tx>
            <c:v>Access</c:v>
          </c:tx>
          <c:cat>
            <c:strRef>
              <c:f>OR!$E$3:$J$3</c:f>
              <c:strCache>
                <c:ptCount val="6"/>
                <c:pt idx="0">
                  <c:v>2013-2014</c:v>
                </c:pt>
                <c:pt idx="1">
                  <c:v>2014-2015</c:v>
                </c:pt>
                <c:pt idx="2">
                  <c:v>2015-2016</c:v>
                </c:pt>
                <c:pt idx="3">
                  <c:v>2016-2017</c:v>
                </c:pt>
                <c:pt idx="4">
                  <c:v>2017-2018</c:v>
                </c:pt>
                <c:pt idx="5">
                  <c:v>2018-2019</c:v>
                </c:pt>
              </c:strCache>
            </c:strRef>
          </c:cat>
          <c:val>
            <c:numRef>
              <c:f>OR!$E$35:$J$35</c:f>
              <c:numCache>
                <c:formatCode>#,##0</c:formatCode>
                <c:ptCount val="6"/>
                <c:pt idx="0">
                  <c:v>276500</c:v>
                </c:pt>
                <c:pt idx="1">
                  <c:v>135000</c:v>
                </c:pt>
                <c:pt idx="2">
                  <c:v>160000</c:v>
                </c:pt>
                <c:pt idx="3">
                  <c:v>160000</c:v>
                </c:pt>
                <c:pt idx="4">
                  <c:v>250000</c:v>
                </c:pt>
                <c:pt idx="5">
                  <c:v>250000</c:v>
                </c:pt>
              </c:numCache>
            </c:numRef>
          </c:val>
        </c:ser>
        <c:ser>
          <c:idx val="30"/>
          <c:order val="14"/>
          <c:tx>
            <c:v>Overview Planning</c:v>
          </c:tx>
          <c:cat>
            <c:strRef>
              <c:f>OR!$E$3:$J$3</c:f>
              <c:strCache>
                <c:ptCount val="6"/>
                <c:pt idx="0">
                  <c:v>2013-2014</c:v>
                </c:pt>
                <c:pt idx="1">
                  <c:v>2014-2015</c:v>
                </c:pt>
                <c:pt idx="2">
                  <c:v>2015-2016</c:v>
                </c:pt>
                <c:pt idx="3">
                  <c:v>2016-2017</c:v>
                </c:pt>
                <c:pt idx="4">
                  <c:v>2017-2018</c:v>
                </c:pt>
                <c:pt idx="5">
                  <c:v>2018-2019</c:v>
                </c:pt>
              </c:strCache>
            </c:strRef>
          </c:cat>
          <c:val>
            <c:numRef>
              <c:f>OR!$E$36:$J$36</c:f>
              <c:numCache>
                <c:formatCode>#,##0</c:formatCode>
                <c:ptCount val="6"/>
                <c:pt idx="0">
                  <c:v>50940</c:v>
                </c:pt>
                <c:pt idx="1">
                  <c:v>30000</c:v>
                </c:pt>
                <c:pt idx="2">
                  <c:v>30000</c:v>
                </c:pt>
                <c:pt idx="3">
                  <c:v>30000</c:v>
                </c:pt>
                <c:pt idx="4">
                  <c:v>20000</c:v>
                </c:pt>
                <c:pt idx="5">
                  <c:v>20000</c:v>
                </c:pt>
              </c:numCache>
            </c:numRef>
          </c:val>
        </c:ser>
        <c:ser>
          <c:idx val="31"/>
          <c:order val="15"/>
          <c:tx>
            <c:v>Program Support (Admin)</c:v>
          </c:tx>
          <c:spPr>
            <a:solidFill>
              <a:srgbClr val="FFFF00"/>
            </a:solidFill>
          </c:spPr>
          <c:cat>
            <c:strRef>
              <c:f>OR!$E$3:$J$3</c:f>
              <c:strCache>
                <c:ptCount val="6"/>
                <c:pt idx="0">
                  <c:v>2013-2014</c:v>
                </c:pt>
                <c:pt idx="1">
                  <c:v>2014-2015</c:v>
                </c:pt>
                <c:pt idx="2">
                  <c:v>2015-2016</c:v>
                </c:pt>
                <c:pt idx="3">
                  <c:v>2016-2017</c:v>
                </c:pt>
                <c:pt idx="4">
                  <c:v>2017-2018</c:v>
                </c:pt>
                <c:pt idx="5">
                  <c:v>2018-2019</c:v>
                </c:pt>
              </c:strCache>
            </c:strRef>
          </c:cat>
          <c:val>
            <c:numRef>
              <c:f>OR!$E$37:$J$37</c:f>
              <c:numCache>
                <c:formatCode>#,##0</c:formatCode>
                <c:ptCount val="6"/>
                <c:pt idx="0">
                  <c:v>747920.9</c:v>
                </c:pt>
                <c:pt idx="1">
                  <c:v>924885.8</c:v>
                </c:pt>
                <c:pt idx="2">
                  <c:v>906767</c:v>
                </c:pt>
                <c:pt idx="3">
                  <c:v>885850.79999999865</c:v>
                </c:pt>
                <c:pt idx="4">
                  <c:v>1103530.6000000003</c:v>
                </c:pt>
                <c:pt idx="5">
                  <c:v>1109831.2000000002</c:v>
                </c:pt>
              </c:numCache>
            </c:numRef>
          </c:val>
        </c:ser>
        <c:ser>
          <c:idx val="0"/>
          <c:order val="16"/>
          <c:tx>
            <c:strRef>
              <c:f>OR!$C$16</c:f>
              <c:strCache>
                <c:ptCount val="1"/>
                <c:pt idx="0">
                  <c:v>Repression Density Spacing</c:v>
                </c:pt>
              </c:strCache>
            </c:strRef>
          </c:tx>
          <c:cat>
            <c:strRef>
              <c:f>OR!$E$3:$J$3</c:f>
              <c:strCache>
                <c:ptCount val="6"/>
                <c:pt idx="0">
                  <c:v>2013-2014</c:v>
                </c:pt>
                <c:pt idx="1">
                  <c:v>2014-2015</c:v>
                </c:pt>
                <c:pt idx="2">
                  <c:v>2015-2016</c:v>
                </c:pt>
                <c:pt idx="3">
                  <c:v>2016-2017</c:v>
                </c:pt>
                <c:pt idx="4">
                  <c:v>2017-2018</c:v>
                </c:pt>
                <c:pt idx="5">
                  <c:v>2018-2019</c:v>
                </c:pt>
              </c:strCache>
            </c:strRef>
          </c:cat>
          <c:val>
            <c:numRef>
              <c:f>OR!$E$17:$J$17</c:f>
              <c:numCache>
                <c:formatCode>#,##0</c:formatCode>
                <c:ptCount val="6"/>
                <c:pt idx="0">
                  <c:v>0</c:v>
                </c:pt>
                <c:pt idx="1">
                  <c:v>0</c:v>
                </c:pt>
                <c:pt idx="2">
                  <c:v>0</c:v>
                </c:pt>
                <c:pt idx="3">
                  <c:v>0</c:v>
                </c:pt>
                <c:pt idx="4">
                  <c:v>0</c:v>
                </c:pt>
                <c:pt idx="5">
                  <c:v>0</c:v>
                </c:pt>
              </c:numCache>
            </c:numRef>
          </c:val>
        </c:ser>
        <c:overlap val="100"/>
        <c:axId val="72566272"/>
        <c:axId val="72567808"/>
      </c:barChart>
      <c:catAx>
        <c:axId val="72566272"/>
        <c:scaling>
          <c:orientation val="minMax"/>
        </c:scaling>
        <c:axPos val="b"/>
        <c:tickLblPos val="nextTo"/>
        <c:crossAx val="72567808"/>
        <c:crosses val="autoZero"/>
        <c:auto val="1"/>
        <c:lblAlgn val="ctr"/>
        <c:lblOffset val="100"/>
      </c:catAx>
      <c:valAx>
        <c:axId val="72567808"/>
        <c:scaling>
          <c:orientation val="minMax"/>
        </c:scaling>
        <c:axPos val="l"/>
        <c:majorGridlines/>
        <c:numFmt formatCode="0%" sourceLinked="1"/>
        <c:tickLblPos val="nextTo"/>
        <c:crossAx val="72566272"/>
        <c:crosses val="autoZero"/>
        <c:crossBetween val="between"/>
      </c:valAx>
    </c:plotArea>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NER Summary</a:t>
            </a:r>
          </a:p>
        </c:rich>
      </c:tx>
      <c:layout/>
    </c:title>
    <c:plotArea>
      <c:layout/>
      <c:barChart>
        <c:barDir val="col"/>
        <c:grouping val="percentStacked"/>
        <c:ser>
          <c:idx val="1"/>
          <c:order val="0"/>
          <c:tx>
            <c:v>Backlog NSR Surveys</c:v>
          </c:tx>
          <c:spPr>
            <a:solidFill>
              <a:prstClr val="black"/>
            </a:solidFill>
          </c:spPr>
          <c:cat>
            <c:strRef>
              <c:f>NER!$E$3:$J$3</c:f>
              <c:strCache>
                <c:ptCount val="6"/>
                <c:pt idx="0">
                  <c:v>2013-2014</c:v>
                </c:pt>
                <c:pt idx="1">
                  <c:v>2014-2015</c:v>
                </c:pt>
                <c:pt idx="2">
                  <c:v>2015-2016</c:v>
                </c:pt>
                <c:pt idx="3">
                  <c:v>2016-2017</c:v>
                </c:pt>
                <c:pt idx="4">
                  <c:v>2017-2018</c:v>
                </c:pt>
                <c:pt idx="5">
                  <c:v>2018-2019</c:v>
                </c:pt>
              </c:strCache>
            </c:strRef>
          </c:cat>
          <c:val>
            <c:numRef>
              <c:f>NER!$E$5:$J$5</c:f>
              <c:numCache>
                <c:formatCode>#,##0</c:formatCode>
                <c:ptCount val="6"/>
                <c:pt idx="0" formatCode="General">
                  <c:v>85436</c:v>
                </c:pt>
                <c:pt idx="1">
                  <c:v>26460</c:v>
                </c:pt>
                <c:pt idx="2">
                  <c:v>3700</c:v>
                </c:pt>
                <c:pt idx="3">
                  <c:v>0</c:v>
                </c:pt>
                <c:pt idx="4">
                  <c:v>0</c:v>
                </c:pt>
                <c:pt idx="5">
                  <c:v>0</c:v>
                </c:pt>
              </c:numCache>
            </c:numRef>
          </c:val>
        </c:ser>
        <c:ser>
          <c:idx val="3"/>
          <c:order val="1"/>
          <c:tx>
            <c:v>MPB/Wildfire Surveys</c:v>
          </c:tx>
          <c:spPr>
            <a:solidFill>
              <a:srgbClr val="FF0000"/>
            </a:solidFill>
          </c:spPr>
          <c:cat>
            <c:strRef>
              <c:f>NER!$E$3:$J$3</c:f>
              <c:strCache>
                <c:ptCount val="6"/>
                <c:pt idx="0">
                  <c:v>2013-2014</c:v>
                </c:pt>
                <c:pt idx="1">
                  <c:v>2014-2015</c:v>
                </c:pt>
                <c:pt idx="2">
                  <c:v>2015-2016</c:v>
                </c:pt>
                <c:pt idx="3">
                  <c:v>2016-2017</c:v>
                </c:pt>
                <c:pt idx="4">
                  <c:v>2017-2018</c:v>
                </c:pt>
                <c:pt idx="5">
                  <c:v>2018-2019</c:v>
                </c:pt>
              </c:strCache>
            </c:strRef>
          </c:cat>
          <c:val>
            <c:numRef>
              <c:f>NER!$E$7:$J$7</c:f>
              <c:numCache>
                <c:formatCode>#,##0</c:formatCode>
                <c:ptCount val="6"/>
                <c:pt idx="0">
                  <c:v>250438</c:v>
                </c:pt>
                <c:pt idx="1">
                  <c:v>65136</c:v>
                </c:pt>
                <c:pt idx="2">
                  <c:v>50880</c:v>
                </c:pt>
                <c:pt idx="3">
                  <c:v>22920</c:v>
                </c:pt>
                <c:pt idx="4">
                  <c:v>53080</c:v>
                </c:pt>
                <c:pt idx="5">
                  <c:v>50800</c:v>
                </c:pt>
              </c:numCache>
            </c:numRef>
          </c:val>
        </c:ser>
        <c:ser>
          <c:idx val="5"/>
          <c:order val="2"/>
          <c:tx>
            <c:v>Defaulted Obligations Surveys</c:v>
          </c:tx>
          <c:cat>
            <c:strRef>
              <c:f>NER!$E$3:$J$3</c:f>
              <c:strCache>
                <c:ptCount val="6"/>
                <c:pt idx="0">
                  <c:v>2013-2014</c:v>
                </c:pt>
                <c:pt idx="1">
                  <c:v>2014-2015</c:v>
                </c:pt>
                <c:pt idx="2">
                  <c:v>2015-2016</c:v>
                </c:pt>
                <c:pt idx="3">
                  <c:v>2016-2017</c:v>
                </c:pt>
                <c:pt idx="4">
                  <c:v>2017-2018</c:v>
                </c:pt>
                <c:pt idx="5">
                  <c:v>2018-2019</c:v>
                </c:pt>
              </c:strCache>
            </c:strRef>
          </c:cat>
          <c:val>
            <c:numRef>
              <c:f>NER!$E$9:$J$9</c:f>
              <c:numCache>
                <c:formatCode>#,##0</c:formatCode>
                <c:ptCount val="6"/>
                <c:pt idx="0">
                  <c:v>87053</c:v>
                </c:pt>
                <c:pt idx="1">
                  <c:v>10000</c:v>
                </c:pt>
                <c:pt idx="2">
                  <c:v>12000</c:v>
                </c:pt>
                <c:pt idx="3">
                  <c:v>15000</c:v>
                </c:pt>
                <c:pt idx="4">
                  <c:v>15000</c:v>
                </c:pt>
                <c:pt idx="5">
                  <c:v>15000</c:v>
                </c:pt>
              </c:numCache>
            </c:numRef>
          </c:val>
        </c:ser>
        <c:ser>
          <c:idx val="7"/>
          <c:order val="3"/>
          <c:tx>
            <c:v>Brushing Surveys</c:v>
          </c:tx>
          <c:cat>
            <c:strRef>
              <c:f>NER!$E$3:$J$3</c:f>
              <c:strCache>
                <c:ptCount val="6"/>
                <c:pt idx="0">
                  <c:v>2013-2014</c:v>
                </c:pt>
                <c:pt idx="1">
                  <c:v>2014-2015</c:v>
                </c:pt>
                <c:pt idx="2">
                  <c:v>2015-2016</c:v>
                </c:pt>
                <c:pt idx="3">
                  <c:v>2016-2017</c:v>
                </c:pt>
                <c:pt idx="4">
                  <c:v>2017-2018</c:v>
                </c:pt>
                <c:pt idx="5">
                  <c:v>2018-2019</c:v>
                </c:pt>
              </c:strCache>
            </c:strRef>
          </c:cat>
          <c:val>
            <c:numRef>
              <c:f>NER!$E$11:$J$11</c:f>
              <c:numCache>
                <c:formatCode>#,##0</c:formatCode>
                <c:ptCount val="6"/>
                <c:pt idx="0">
                  <c:v>10605</c:v>
                </c:pt>
                <c:pt idx="1">
                  <c:v>0</c:v>
                </c:pt>
                <c:pt idx="2">
                  <c:v>119925</c:v>
                </c:pt>
                <c:pt idx="3">
                  <c:v>4500</c:v>
                </c:pt>
                <c:pt idx="4">
                  <c:v>7500</c:v>
                </c:pt>
                <c:pt idx="5">
                  <c:v>7500</c:v>
                </c:pt>
              </c:numCache>
            </c:numRef>
          </c:val>
        </c:ser>
        <c:ser>
          <c:idx val="9"/>
          <c:order val="4"/>
          <c:tx>
            <c:v>Site Prep</c:v>
          </c:tx>
          <c:cat>
            <c:strRef>
              <c:f>NER!$E$3:$J$3</c:f>
              <c:strCache>
                <c:ptCount val="6"/>
                <c:pt idx="0">
                  <c:v>2013-2014</c:v>
                </c:pt>
                <c:pt idx="1">
                  <c:v>2014-2015</c:v>
                </c:pt>
                <c:pt idx="2">
                  <c:v>2015-2016</c:v>
                </c:pt>
                <c:pt idx="3">
                  <c:v>2016-2017</c:v>
                </c:pt>
                <c:pt idx="4">
                  <c:v>2017-2018</c:v>
                </c:pt>
                <c:pt idx="5">
                  <c:v>2018-2019</c:v>
                </c:pt>
              </c:strCache>
            </c:strRef>
          </c:cat>
          <c:val>
            <c:numRef>
              <c:f>NER!$E$13:$J$13</c:f>
              <c:numCache>
                <c:formatCode>#,##0</c:formatCode>
                <c:ptCount val="6"/>
                <c:pt idx="0">
                  <c:v>0</c:v>
                </c:pt>
                <c:pt idx="1">
                  <c:v>362500</c:v>
                </c:pt>
                <c:pt idx="2">
                  <c:v>0</c:v>
                </c:pt>
                <c:pt idx="3">
                  <c:v>0</c:v>
                </c:pt>
                <c:pt idx="4">
                  <c:v>0</c:v>
                </c:pt>
                <c:pt idx="5">
                  <c:v>0</c:v>
                </c:pt>
              </c:numCache>
            </c:numRef>
          </c:val>
        </c:ser>
        <c:ser>
          <c:idx val="11"/>
          <c:order val="5"/>
          <c:tx>
            <c:v>Brushing</c:v>
          </c:tx>
          <c:spPr>
            <a:solidFill>
              <a:srgbClr val="92D050"/>
            </a:solidFill>
          </c:spPr>
          <c:cat>
            <c:strRef>
              <c:f>NER!$E$3:$J$3</c:f>
              <c:strCache>
                <c:ptCount val="6"/>
                <c:pt idx="0">
                  <c:v>2013-2014</c:v>
                </c:pt>
                <c:pt idx="1">
                  <c:v>2014-2015</c:v>
                </c:pt>
                <c:pt idx="2">
                  <c:v>2015-2016</c:v>
                </c:pt>
                <c:pt idx="3">
                  <c:v>2016-2017</c:v>
                </c:pt>
                <c:pt idx="4">
                  <c:v>2017-2018</c:v>
                </c:pt>
                <c:pt idx="5">
                  <c:v>2018-2019</c:v>
                </c:pt>
              </c:strCache>
            </c:strRef>
          </c:cat>
          <c:val>
            <c:numRef>
              <c:f>NER!$E$15:$J$15</c:f>
              <c:numCache>
                <c:formatCode>#,##0</c:formatCode>
                <c:ptCount val="6"/>
                <c:pt idx="0">
                  <c:v>7728</c:v>
                </c:pt>
                <c:pt idx="1">
                  <c:v>0</c:v>
                </c:pt>
                <c:pt idx="2">
                  <c:v>0</c:v>
                </c:pt>
                <c:pt idx="3">
                  <c:v>75000</c:v>
                </c:pt>
                <c:pt idx="4">
                  <c:v>125000</c:v>
                </c:pt>
                <c:pt idx="5">
                  <c:v>125000</c:v>
                </c:pt>
              </c:numCache>
            </c:numRef>
          </c:val>
        </c:ser>
        <c:ser>
          <c:idx val="13"/>
          <c:order val="6"/>
          <c:tx>
            <c:v>Planting</c:v>
          </c:tx>
          <c:cat>
            <c:strRef>
              <c:f>NER!$E$3:$J$3</c:f>
              <c:strCache>
                <c:ptCount val="6"/>
                <c:pt idx="0">
                  <c:v>2013-2014</c:v>
                </c:pt>
                <c:pt idx="1">
                  <c:v>2014-2015</c:v>
                </c:pt>
                <c:pt idx="2">
                  <c:v>2015-2016</c:v>
                </c:pt>
                <c:pt idx="3">
                  <c:v>2016-2017</c:v>
                </c:pt>
                <c:pt idx="4">
                  <c:v>2017-2018</c:v>
                </c:pt>
                <c:pt idx="5">
                  <c:v>2018-2019</c:v>
                </c:pt>
              </c:strCache>
            </c:strRef>
          </c:cat>
          <c:val>
            <c:numRef>
              <c:f>NER!$E$19:$J$19</c:f>
              <c:numCache>
                <c:formatCode>#,##0</c:formatCode>
                <c:ptCount val="6"/>
                <c:pt idx="0">
                  <c:v>0</c:v>
                </c:pt>
                <c:pt idx="1">
                  <c:v>80000</c:v>
                </c:pt>
                <c:pt idx="2">
                  <c:v>209805.6</c:v>
                </c:pt>
                <c:pt idx="3">
                  <c:v>145964</c:v>
                </c:pt>
                <c:pt idx="4">
                  <c:v>150231</c:v>
                </c:pt>
                <c:pt idx="5">
                  <c:v>147863</c:v>
                </c:pt>
              </c:numCache>
            </c:numRef>
          </c:val>
        </c:ser>
        <c:ser>
          <c:idx val="16"/>
          <c:order val="7"/>
          <c:tx>
            <c:v>Overstory removal</c:v>
          </c:tx>
          <c:cat>
            <c:strRef>
              <c:f>NER!$E$3:$J$3</c:f>
              <c:strCache>
                <c:ptCount val="6"/>
                <c:pt idx="0">
                  <c:v>2013-2014</c:v>
                </c:pt>
                <c:pt idx="1">
                  <c:v>2014-2015</c:v>
                </c:pt>
                <c:pt idx="2">
                  <c:v>2015-2016</c:v>
                </c:pt>
                <c:pt idx="3">
                  <c:v>2016-2017</c:v>
                </c:pt>
                <c:pt idx="4">
                  <c:v>2017-2018</c:v>
                </c:pt>
                <c:pt idx="5">
                  <c:v>2018-2019</c:v>
                </c:pt>
              </c:strCache>
            </c:strRef>
          </c:cat>
          <c:val>
            <c:numRef>
              <c:f>NER!$E$22:$J$22</c:f>
              <c:numCache>
                <c:formatCode>#,##0</c:formatCode>
                <c:ptCount val="6"/>
                <c:pt idx="0">
                  <c:v>0</c:v>
                </c:pt>
                <c:pt idx="1">
                  <c:v>0</c:v>
                </c:pt>
                <c:pt idx="2">
                  <c:v>0</c:v>
                </c:pt>
                <c:pt idx="3">
                  <c:v>0</c:v>
                </c:pt>
                <c:pt idx="4">
                  <c:v>0</c:v>
                </c:pt>
                <c:pt idx="5">
                  <c:v>0</c:v>
                </c:pt>
              </c:numCache>
            </c:numRef>
          </c:val>
        </c:ser>
        <c:ser>
          <c:idx val="19"/>
          <c:order val="8"/>
          <c:tx>
            <c:v>TSM surveys</c:v>
          </c:tx>
          <c:spPr>
            <a:solidFill>
              <a:srgbClr val="FFC000"/>
            </a:solidFill>
          </c:spPr>
          <c:cat>
            <c:strRef>
              <c:f>NER!$E$3:$J$3</c:f>
              <c:strCache>
                <c:ptCount val="6"/>
                <c:pt idx="0">
                  <c:v>2013-2014</c:v>
                </c:pt>
                <c:pt idx="1">
                  <c:v>2014-2015</c:v>
                </c:pt>
                <c:pt idx="2">
                  <c:v>2015-2016</c:v>
                </c:pt>
                <c:pt idx="3">
                  <c:v>2016-2017</c:v>
                </c:pt>
                <c:pt idx="4">
                  <c:v>2017-2018</c:v>
                </c:pt>
                <c:pt idx="5">
                  <c:v>2018-2019</c:v>
                </c:pt>
              </c:strCache>
            </c:strRef>
          </c:cat>
          <c:val>
            <c:numRef>
              <c:f>NER!$E$25:$J$25</c:f>
              <c:numCache>
                <c:formatCode>#,##0</c:formatCode>
                <c:ptCount val="6"/>
                <c:pt idx="0">
                  <c:v>0</c:v>
                </c:pt>
                <c:pt idx="1">
                  <c:v>0</c:v>
                </c:pt>
                <c:pt idx="2">
                  <c:v>0</c:v>
                </c:pt>
                <c:pt idx="3">
                  <c:v>0</c:v>
                </c:pt>
                <c:pt idx="4">
                  <c:v>0</c:v>
                </c:pt>
                <c:pt idx="5">
                  <c:v>0</c:v>
                </c:pt>
              </c:numCache>
            </c:numRef>
          </c:val>
        </c:ser>
        <c:ser>
          <c:idx val="21"/>
          <c:order val="9"/>
          <c:tx>
            <c:v>Conifer Release</c:v>
          </c:tx>
          <c:cat>
            <c:strRef>
              <c:f>NER!$E$3:$J$3</c:f>
              <c:strCache>
                <c:ptCount val="6"/>
                <c:pt idx="0">
                  <c:v>2013-2014</c:v>
                </c:pt>
                <c:pt idx="1">
                  <c:v>2014-2015</c:v>
                </c:pt>
                <c:pt idx="2">
                  <c:v>2015-2016</c:v>
                </c:pt>
                <c:pt idx="3">
                  <c:v>2016-2017</c:v>
                </c:pt>
                <c:pt idx="4">
                  <c:v>2017-2018</c:v>
                </c:pt>
                <c:pt idx="5">
                  <c:v>2018-2019</c:v>
                </c:pt>
              </c:strCache>
            </c:strRef>
          </c:cat>
          <c:val>
            <c:numRef>
              <c:f>NER!$E$27:$J$27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NER!$E$3:$J$3</c:f>
              <c:strCache>
                <c:ptCount val="6"/>
                <c:pt idx="0">
                  <c:v>2013-2014</c:v>
                </c:pt>
                <c:pt idx="1">
                  <c:v>2014-2015</c:v>
                </c:pt>
                <c:pt idx="2">
                  <c:v>2015-2016</c:v>
                </c:pt>
                <c:pt idx="3">
                  <c:v>2016-2017</c:v>
                </c:pt>
                <c:pt idx="4">
                  <c:v>2017-2018</c:v>
                </c:pt>
                <c:pt idx="5">
                  <c:v>2018-2019</c:v>
                </c:pt>
              </c:strCache>
            </c:strRef>
          </c:cat>
          <c:val>
            <c:numRef>
              <c:f>NER!$E$29:$J$29</c:f>
              <c:numCache>
                <c:formatCode>#,##0</c:formatCode>
                <c:ptCount val="6"/>
                <c:pt idx="0">
                  <c:v>0</c:v>
                </c:pt>
                <c:pt idx="1">
                  <c:v>0</c:v>
                </c:pt>
                <c:pt idx="2">
                  <c:v>0</c:v>
                </c:pt>
                <c:pt idx="3">
                  <c:v>0</c:v>
                </c:pt>
                <c:pt idx="4">
                  <c:v>0</c:v>
                </c:pt>
                <c:pt idx="5">
                  <c:v>0</c:v>
                </c:pt>
              </c:numCache>
            </c:numRef>
          </c:val>
        </c:ser>
        <c:ser>
          <c:idx val="25"/>
          <c:order val="11"/>
          <c:tx>
            <c:v>Fertilization</c:v>
          </c:tx>
          <c:cat>
            <c:strRef>
              <c:f>NER!$E$3:$J$3</c:f>
              <c:strCache>
                <c:ptCount val="6"/>
                <c:pt idx="0">
                  <c:v>2013-2014</c:v>
                </c:pt>
                <c:pt idx="1">
                  <c:v>2014-2015</c:v>
                </c:pt>
                <c:pt idx="2">
                  <c:v>2015-2016</c:v>
                </c:pt>
                <c:pt idx="3">
                  <c:v>2016-2017</c:v>
                </c:pt>
                <c:pt idx="4">
                  <c:v>2017-2018</c:v>
                </c:pt>
                <c:pt idx="5">
                  <c:v>2018-2019</c:v>
                </c:pt>
              </c:strCache>
            </c:strRef>
          </c:cat>
          <c:val>
            <c:numRef>
              <c:f>NER!$E$31:$J$31</c:f>
              <c:numCache>
                <c:formatCode>#,##0</c:formatCode>
                <c:ptCount val="6"/>
                <c:pt idx="0">
                  <c:v>0</c:v>
                </c:pt>
                <c:pt idx="1">
                  <c:v>0</c:v>
                </c:pt>
                <c:pt idx="2">
                  <c:v>0</c:v>
                </c:pt>
                <c:pt idx="3">
                  <c:v>0</c:v>
                </c:pt>
                <c:pt idx="4">
                  <c:v>0</c:v>
                </c:pt>
                <c:pt idx="5">
                  <c:v>0</c:v>
                </c:pt>
              </c:numCache>
            </c:numRef>
          </c:val>
        </c:ser>
        <c:ser>
          <c:idx val="27"/>
          <c:order val="12"/>
          <c:tx>
            <c:v>Pruning</c:v>
          </c:tx>
          <c:cat>
            <c:strRef>
              <c:f>NER!$E$3:$J$3</c:f>
              <c:strCache>
                <c:ptCount val="6"/>
                <c:pt idx="0">
                  <c:v>2013-2014</c:v>
                </c:pt>
                <c:pt idx="1">
                  <c:v>2014-2015</c:v>
                </c:pt>
                <c:pt idx="2">
                  <c:v>2015-2016</c:v>
                </c:pt>
                <c:pt idx="3">
                  <c:v>2016-2017</c:v>
                </c:pt>
                <c:pt idx="4">
                  <c:v>2017-2018</c:v>
                </c:pt>
                <c:pt idx="5">
                  <c:v>2018-2019</c:v>
                </c:pt>
              </c:strCache>
            </c:strRef>
          </c:cat>
          <c:val>
            <c:numRef>
              <c:f>NER!$E$33:$J$33</c:f>
              <c:numCache>
                <c:formatCode>#,##0</c:formatCode>
                <c:ptCount val="6"/>
                <c:pt idx="0">
                  <c:v>0</c:v>
                </c:pt>
                <c:pt idx="1">
                  <c:v>0</c:v>
                </c:pt>
                <c:pt idx="2">
                  <c:v>0</c:v>
                </c:pt>
                <c:pt idx="3">
                  <c:v>0</c:v>
                </c:pt>
                <c:pt idx="4">
                  <c:v>0</c:v>
                </c:pt>
                <c:pt idx="5">
                  <c:v>0</c:v>
                </c:pt>
              </c:numCache>
            </c:numRef>
          </c:val>
        </c:ser>
        <c:ser>
          <c:idx val="29"/>
          <c:order val="13"/>
          <c:tx>
            <c:v>Access</c:v>
          </c:tx>
          <c:cat>
            <c:strRef>
              <c:f>NER!$E$3:$J$3</c:f>
              <c:strCache>
                <c:ptCount val="6"/>
                <c:pt idx="0">
                  <c:v>2013-2014</c:v>
                </c:pt>
                <c:pt idx="1">
                  <c:v>2014-2015</c:v>
                </c:pt>
                <c:pt idx="2">
                  <c:v>2015-2016</c:v>
                </c:pt>
                <c:pt idx="3">
                  <c:v>2016-2017</c:v>
                </c:pt>
                <c:pt idx="4">
                  <c:v>2017-2018</c:v>
                </c:pt>
                <c:pt idx="5">
                  <c:v>2018-2019</c:v>
                </c:pt>
              </c:strCache>
            </c:strRef>
          </c:cat>
          <c:val>
            <c:numRef>
              <c:f>NER!$E$35:$J$35</c:f>
              <c:numCache>
                <c:formatCode>#,##0</c:formatCode>
                <c:ptCount val="6"/>
                <c:pt idx="0">
                  <c:v>0</c:v>
                </c:pt>
                <c:pt idx="1">
                  <c:v>20000</c:v>
                </c:pt>
                <c:pt idx="2">
                  <c:v>0</c:v>
                </c:pt>
                <c:pt idx="3">
                  <c:v>0</c:v>
                </c:pt>
                <c:pt idx="4">
                  <c:v>0</c:v>
                </c:pt>
                <c:pt idx="5">
                  <c:v>0</c:v>
                </c:pt>
              </c:numCache>
            </c:numRef>
          </c:val>
        </c:ser>
        <c:ser>
          <c:idx val="30"/>
          <c:order val="14"/>
          <c:tx>
            <c:v>Overview Planning</c:v>
          </c:tx>
          <c:cat>
            <c:strRef>
              <c:f>NER!$E$3:$J$3</c:f>
              <c:strCache>
                <c:ptCount val="6"/>
                <c:pt idx="0">
                  <c:v>2013-2014</c:v>
                </c:pt>
                <c:pt idx="1">
                  <c:v>2014-2015</c:v>
                </c:pt>
                <c:pt idx="2">
                  <c:v>2015-2016</c:v>
                </c:pt>
                <c:pt idx="3">
                  <c:v>2016-2017</c:v>
                </c:pt>
                <c:pt idx="4">
                  <c:v>2017-2018</c:v>
                </c:pt>
                <c:pt idx="5">
                  <c:v>2018-2019</c:v>
                </c:pt>
              </c:strCache>
            </c:strRef>
          </c:cat>
          <c:val>
            <c:numRef>
              <c:f>NER!$E$36:$J$36</c:f>
              <c:numCache>
                <c:formatCode>#,##0</c:formatCode>
                <c:ptCount val="6"/>
                <c:pt idx="0">
                  <c:v>29850</c:v>
                </c:pt>
                <c:pt idx="1">
                  <c:v>10000</c:v>
                </c:pt>
                <c:pt idx="2">
                  <c:v>10000</c:v>
                </c:pt>
                <c:pt idx="3">
                  <c:v>10000</c:v>
                </c:pt>
                <c:pt idx="4">
                  <c:v>10000</c:v>
                </c:pt>
                <c:pt idx="5">
                  <c:v>10000</c:v>
                </c:pt>
              </c:numCache>
            </c:numRef>
          </c:val>
        </c:ser>
        <c:ser>
          <c:idx val="31"/>
          <c:order val="15"/>
          <c:tx>
            <c:v>Program Support (Admin)</c:v>
          </c:tx>
          <c:spPr>
            <a:solidFill>
              <a:srgbClr val="FFFF00"/>
            </a:solidFill>
          </c:spPr>
          <c:cat>
            <c:strRef>
              <c:f>NER!$E$3:$J$3</c:f>
              <c:strCache>
                <c:ptCount val="6"/>
                <c:pt idx="0">
                  <c:v>2013-2014</c:v>
                </c:pt>
                <c:pt idx="1">
                  <c:v>2014-2015</c:v>
                </c:pt>
                <c:pt idx="2">
                  <c:v>2015-2016</c:v>
                </c:pt>
                <c:pt idx="3">
                  <c:v>2016-2017</c:v>
                </c:pt>
                <c:pt idx="4">
                  <c:v>2017-2018</c:v>
                </c:pt>
                <c:pt idx="5">
                  <c:v>2018-2019</c:v>
                </c:pt>
              </c:strCache>
            </c:strRef>
          </c:cat>
          <c:val>
            <c:numRef>
              <c:f>NER!$E$37:$J$37</c:f>
              <c:numCache>
                <c:formatCode>#,##0</c:formatCode>
                <c:ptCount val="6"/>
                <c:pt idx="0">
                  <c:v>44126</c:v>
                </c:pt>
                <c:pt idx="1">
                  <c:v>54409.600000000006</c:v>
                </c:pt>
                <c:pt idx="2">
                  <c:v>39631.06</c:v>
                </c:pt>
                <c:pt idx="3">
                  <c:v>26338.400000000001</c:v>
                </c:pt>
                <c:pt idx="4">
                  <c:v>35081.1</c:v>
                </c:pt>
                <c:pt idx="5">
                  <c:v>34616.300000000003</c:v>
                </c:pt>
              </c:numCache>
            </c:numRef>
          </c:val>
        </c:ser>
        <c:ser>
          <c:idx val="0"/>
          <c:order val="16"/>
          <c:tx>
            <c:strRef>
              <c:f>NER!$C$16</c:f>
              <c:strCache>
                <c:ptCount val="1"/>
                <c:pt idx="0">
                  <c:v>Repression Density Spacing</c:v>
                </c:pt>
              </c:strCache>
            </c:strRef>
          </c:tx>
          <c:cat>
            <c:strRef>
              <c:f>NER!$E$3:$J$3</c:f>
              <c:strCache>
                <c:ptCount val="6"/>
                <c:pt idx="0">
                  <c:v>2013-2014</c:v>
                </c:pt>
                <c:pt idx="1">
                  <c:v>2014-2015</c:v>
                </c:pt>
                <c:pt idx="2">
                  <c:v>2015-2016</c:v>
                </c:pt>
                <c:pt idx="3">
                  <c:v>2016-2017</c:v>
                </c:pt>
                <c:pt idx="4">
                  <c:v>2017-2018</c:v>
                </c:pt>
                <c:pt idx="5">
                  <c:v>2018-2019</c:v>
                </c:pt>
              </c:strCache>
            </c:strRef>
          </c:cat>
          <c:val>
            <c:numRef>
              <c:f>NER!$E$17:$J$17</c:f>
              <c:numCache>
                <c:formatCode>#,##0</c:formatCode>
                <c:ptCount val="6"/>
                <c:pt idx="0">
                  <c:v>0</c:v>
                </c:pt>
                <c:pt idx="1">
                  <c:v>0</c:v>
                </c:pt>
                <c:pt idx="2">
                  <c:v>0</c:v>
                </c:pt>
                <c:pt idx="3">
                  <c:v>0</c:v>
                </c:pt>
                <c:pt idx="4">
                  <c:v>0</c:v>
                </c:pt>
                <c:pt idx="5">
                  <c:v>0</c:v>
                </c:pt>
              </c:numCache>
            </c:numRef>
          </c:val>
        </c:ser>
        <c:overlap val="100"/>
        <c:axId val="72637440"/>
        <c:axId val="72659712"/>
      </c:barChart>
      <c:catAx>
        <c:axId val="72637440"/>
        <c:scaling>
          <c:orientation val="minMax"/>
        </c:scaling>
        <c:axPos val="b"/>
        <c:tickLblPos val="nextTo"/>
        <c:crossAx val="72659712"/>
        <c:crosses val="autoZero"/>
        <c:auto val="1"/>
        <c:lblAlgn val="ctr"/>
        <c:lblOffset val="100"/>
      </c:catAx>
      <c:valAx>
        <c:axId val="72659712"/>
        <c:scaling>
          <c:orientation val="minMax"/>
        </c:scaling>
        <c:axPos val="l"/>
        <c:majorGridlines/>
        <c:numFmt formatCode="0%" sourceLinked="1"/>
        <c:tickLblPos val="nextTo"/>
        <c:crossAx val="72637440"/>
        <c:crosses val="autoZero"/>
        <c:crossBetween val="between"/>
      </c:valAx>
    </c:plotArea>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SR Summary</a:t>
            </a:r>
          </a:p>
        </c:rich>
      </c:tx>
      <c:layout>
        <c:manualLayout>
          <c:xMode val="edge"/>
          <c:yMode val="edge"/>
          <c:x val="0.32134147931993862"/>
          <c:y val="4.0287766741232515E-2"/>
        </c:manualLayout>
      </c:layout>
    </c:title>
    <c:plotArea>
      <c:layout/>
      <c:barChart>
        <c:barDir val="col"/>
        <c:grouping val="percentStacked"/>
        <c:ser>
          <c:idx val="1"/>
          <c:order val="0"/>
          <c:tx>
            <c:v>Backlog NSR Surveys</c:v>
          </c:tx>
          <c:spPr>
            <a:solidFill>
              <a:prstClr val="black"/>
            </a:solidFill>
          </c:spPr>
          <c:cat>
            <c:strRef>
              <c:f>SR!$E$3:$J$3</c:f>
              <c:strCache>
                <c:ptCount val="6"/>
                <c:pt idx="0">
                  <c:v>2013-2014</c:v>
                </c:pt>
                <c:pt idx="1">
                  <c:v>2014-2015</c:v>
                </c:pt>
                <c:pt idx="2">
                  <c:v>2015-2016</c:v>
                </c:pt>
                <c:pt idx="3">
                  <c:v>2016-2017</c:v>
                </c:pt>
                <c:pt idx="4">
                  <c:v>2017-2018</c:v>
                </c:pt>
                <c:pt idx="5">
                  <c:v>2018-2019</c:v>
                </c:pt>
              </c:strCache>
            </c:strRef>
          </c:cat>
          <c:val>
            <c:numRef>
              <c:f>SR!$E$5:$J$5</c:f>
              <c:numCache>
                <c:formatCode>#,##0</c:formatCode>
                <c:ptCount val="6"/>
                <c:pt idx="0" formatCode="General">
                  <c:v>13662</c:v>
                </c:pt>
                <c:pt idx="1">
                  <c:v>13078</c:v>
                </c:pt>
                <c:pt idx="2">
                  <c:v>106</c:v>
                </c:pt>
                <c:pt idx="3">
                  <c:v>0</c:v>
                </c:pt>
                <c:pt idx="4">
                  <c:v>0</c:v>
                </c:pt>
                <c:pt idx="5">
                  <c:v>0</c:v>
                </c:pt>
              </c:numCache>
            </c:numRef>
          </c:val>
        </c:ser>
        <c:ser>
          <c:idx val="3"/>
          <c:order val="1"/>
          <c:tx>
            <c:v>MPB/Wildfire Surveys</c:v>
          </c:tx>
          <c:spPr>
            <a:solidFill>
              <a:srgbClr val="FF0000"/>
            </a:solidFill>
          </c:spPr>
          <c:cat>
            <c:strRef>
              <c:f>SR!$E$3:$J$3</c:f>
              <c:strCache>
                <c:ptCount val="6"/>
                <c:pt idx="0">
                  <c:v>2013-2014</c:v>
                </c:pt>
                <c:pt idx="1">
                  <c:v>2014-2015</c:v>
                </c:pt>
                <c:pt idx="2">
                  <c:v>2015-2016</c:v>
                </c:pt>
                <c:pt idx="3">
                  <c:v>2016-2017</c:v>
                </c:pt>
                <c:pt idx="4">
                  <c:v>2017-2018</c:v>
                </c:pt>
                <c:pt idx="5">
                  <c:v>2018-2019</c:v>
                </c:pt>
              </c:strCache>
            </c:strRef>
          </c:cat>
          <c:val>
            <c:numRef>
              <c:f>SR!$E$7:$J$7</c:f>
              <c:numCache>
                <c:formatCode>#,##0</c:formatCode>
                <c:ptCount val="6"/>
                <c:pt idx="0">
                  <c:v>485168</c:v>
                </c:pt>
                <c:pt idx="1">
                  <c:v>301069</c:v>
                </c:pt>
                <c:pt idx="2">
                  <c:v>250270</c:v>
                </c:pt>
                <c:pt idx="3">
                  <c:v>251827</c:v>
                </c:pt>
                <c:pt idx="4">
                  <c:v>204420</c:v>
                </c:pt>
                <c:pt idx="5">
                  <c:v>204420</c:v>
                </c:pt>
              </c:numCache>
            </c:numRef>
          </c:val>
        </c:ser>
        <c:ser>
          <c:idx val="5"/>
          <c:order val="2"/>
          <c:tx>
            <c:v>Defaulted Obligations Surveys</c:v>
          </c:tx>
          <c:cat>
            <c:strRef>
              <c:f>SR!$E$3:$J$3</c:f>
              <c:strCache>
                <c:ptCount val="6"/>
                <c:pt idx="0">
                  <c:v>2013-2014</c:v>
                </c:pt>
                <c:pt idx="1">
                  <c:v>2014-2015</c:v>
                </c:pt>
                <c:pt idx="2">
                  <c:v>2015-2016</c:v>
                </c:pt>
                <c:pt idx="3">
                  <c:v>2016-2017</c:v>
                </c:pt>
                <c:pt idx="4">
                  <c:v>2017-2018</c:v>
                </c:pt>
                <c:pt idx="5">
                  <c:v>2018-2019</c:v>
                </c:pt>
              </c:strCache>
            </c:strRef>
          </c:cat>
          <c:val>
            <c:numRef>
              <c:f>SR!$E$9:$J$9</c:f>
              <c:numCache>
                <c:formatCode>#,##0</c:formatCode>
                <c:ptCount val="6"/>
                <c:pt idx="0">
                  <c:v>12721</c:v>
                </c:pt>
                <c:pt idx="1">
                  <c:v>6906</c:v>
                </c:pt>
                <c:pt idx="2">
                  <c:v>19224</c:v>
                </c:pt>
                <c:pt idx="3">
                  <c:v>10828</c:v>
                </c:pt>
                <c:pt idx="4">
                  <c:v>6440</c:v>
                </c:pt>
                <c:pt idx="5">
                  <c:v>6440</c:v>
                </c:pt>
              </c:numCache>
            </c:numRef>
          </c:val>
        </c:ser>
        <c:ser>
          <c:idx val="7"/>
          <c:order val="3"/>
          <c:tx>
            <c:v>Brushing Surveys</c:v>
          </c:tx>
          <c:cat>
            <c:strRef>
              <c:f>SR!$E$3:$J$3</c:f>
              <c:strCache>
                <c:ptCount val="6"/>
                <c:pt idx="0">
                  <c:v>2013-2014</c:v>
                </c:pt>
                <c:pt idx="1">
                  <c:v>2014-2015</c:v>
                </c:pt>
                <c:pt idx="2">
                  <c:v>2015-2016</c:v>
                </c:pt>
                <c:pt idx="3">
                  <c:v>2016-2017</c:v>
                </c:pt>
                <c:pt idx="4">
                  <c:v>2017-2018</c:v>
                </c:pt>
                <c:pt idx="5">
                  <c:v>2018-2019</c:v>
                </c:pt>
              </c:strCache>
            </c:strRef>
          </c:cat>
          <c:val>
            <c:numRef>
              <c:f>SR!$E$11:$J$11</c:f>
              <c:numCache>
                <c:formatCode>#,##0</c:formatCode>
                <c:ptCount val="6"/>
                <c:pt idx="0">
                  <c:v>0</c:v>
                </c:pt>
                <c:pt idx="1">
                  <c:v>9000</c:v>
                </c:pt>
                <c:pt idx="2">
                  <c:v>0</c:v>
                </c:pt>
                <c:pt idx="3">
                  <c:v>13260</c:v>
                </c:pt>
                <c:pt idx="4">
                  <c:v>13260</c:v>
                </c:pt>
                <c:pt idx="5">
                  <c:v>13260</c:v>
                </c:pt>
              </c:numCache>
            </c:numRef>
          </c:val>
        </c:ser>
        <c:ser>
          <c:idx val="9"/>
          <c:order val="4"/>
          <c:tx>
            <c:v>Site Prep</c:v>
          </c:tx>
          <c:cat>
            <c:strRef>
              <c:f>SR!$E$3:$J$3</c:f>
              <c:strCache>
                <c:ptCount val="6"/>
                <c:pt idx="0">
                  <c:v>2013-2014</c:v>
                </c:pt>
                <c:pt idx="1">
                  <c:v>2014-2015</c:v>
                </c:pt>
                <c:pt idx="2">
                  <c:v>2015-2016</c:v>
                </c:pt>
                <c:pt idx="3">
                  <c:v>2016-2017</c:v>
                </c:pt>
                <c:pt idx="4">
                  <c:v>2017-2018</c:v>
                </c:pt>
                <c:pt idx="5">
                  <c:v>2018-2019</c:v>
                </c:pt>
              </c:strCache>
            </c:strRef>
          </c:cat>
          <c:val>
            <c:numRef>
              <c:f>SR!$E$13:$J$13</c:f>
              <c:numCache>
                <c:formatCode>#,##0</c:formatCode>
                <c:ptCount val="6"/>
                <c:pt idx="0">
                  <c:v>625550</c:v>
                </c:pt>
                <c:pt idx="1">
                  <c:v>1025000</c:v>
                </c:pt>
                <c:pt idx="2">
                  <c:v>927000</c:v>
                </c:pt>
                <c:pt idx="3">
                  <c:v>927400</c:v>
                </c:pt>
                <c:pt idx="4">
                  <c:v>927400</c:v>
                </c:pt>
                <c:pt idx="5">
                  <c:v>927400</c:v>
                </c:pt>
              </c:numCache>
            </c:numRef>
          </c:val>
        </c:ser>
        <c:ser>
          <c:idx val="11"/>
          <c:order val="5"/>
          <c:tx>
            <c:v>Brushing</c:v>
          </c:tx>
          <c:spPr>
            <a:solidFill>
              <a:srgbClr val="92D050"/>
            </a:solidFill>
          </c:spPr>
          <c:cat>
            <c:strRef>
              <c:f>SR!$E$3:$J$3</c:f>
              <c:strCache>
                <c:ptCount val="6"/>
                <c:pt idx="0">
                  <c:v>2013-2014</c:v>
                </c:pt>
                <c:pt idx="1">
                  <c:v>2014-2015</c:v>
                </c:pt>
                <c:pt idx="2">
                  <c:v>2015-2016</c:v>
                </c:pt>
                <c:pt idx="3">
                  <c:v>2016-2017</c:v>
                </c:pt>
                <c:pt idx="4">
                  <c:v>2017-2018</c:v>
                </c:pt>
                <c:pt idx="5">
                  <c:v>2018-2019</c:v>
                </c:pt>
              </c:strCache>
            </c:strRef>
          </c:cat>
          <c:val>
            <c:numRef>
              <c:f>SR!$E$15:$J$15</c:f>
              <c:numCache>
                <c:formatCode>#,##0</c:formatCode>
                <c:ptCount val="6"/>
                <c:pt idx="0">
                  <c:v>371900</c:v>
                </c:pt>
                <c:pt idx="1">
                  <c:v>503855.6</c:v>
                </c:pt>
                <c:pt idx="2">
                  <c:v>477660</c:v>
                </c:pt>
                <c:pt idx="3">
                  <c:v>366555</c:v>
                </c:pt>
                <c:pt idx="4">
                  <c:v>239828</c:v>
                </c:pt>
                <c:pt idx="5">
                  <c:v>239828</c:v>
                </c:pt>
              </c:numCache>
            </c:numRef>
          </c:val>
        </c:ser>
        <c:ser>
          <c:idx val="13"/>
          <c:order val="6"/>
          <c:tx>
            <c:v>Planting</c:v>
          </c:tx>
          <c:cat>
            <c:strRef>
              <c:f>SR!$E$3:$J$3</c:f>
              <c:strCache>
                <c:ptCount val="6"/>
                <c:pt idx="0">
                  <c:v>2013-2014</c:v>
                </c:pt>
                <c:pt idx="1">
                  <c:v>2014-2015</c:v>
                </c:pt>
                <c:pt idx="2">
                  <c:v>2015-2016</c:v>
                </c:pt>
                <c:pt idx="3">
                  <c:v>2016-2017</c:v>
                </c:pt>
                <c:pt idx="4">
                  <c:v>2017-2018</c:v>
                </c:pt>
                <c:pt idx="5">
                  <c:v>2018-2019</c:v>
                </c:pt>
              </c:strCache>
            </c:strRef>
          </c:cat>
          <c:val>
            <c:numRef>
              <c:f>SR!$E$19:$J$19</c:f>
              <c:numCache>
                <c:formatCode>#,##0</c:formatCode>
                <c:ptCount val="6"/>
                <c:pt idx="0">
                  <c:v>1172748</c:v>
                </c:pt>
                <c:pt idx="1">
                  <c:v>1708435</c:v>
                </c:pt>
                <c:pt idx="2">
                  <c:v>1441241</c:v>
                </c:pt>
                <c:pt idx="3">
                  <c:v>1501500</c:v>
                </c:pt>
                <c:pt idx="4">
                  <c:v>1425000</c:v>
                </c:pt>
                <c:pt idx="5">
                  <c:v>1425000</c:v>
                </c:pt>
              </c:numCache>
            </c:numRef>
          </c:val>
        </c:ser>
        <c:ser>
          <c:idx val="16"/>
          <c:order val="7"/>
          <c:tx>
            <c:v>Overstory removal</c:v>
          </c:tx>
          <c:cat>
            <c:strRef>
              <c:f>SR!$E$3:$J$3</c:f>
              <c:strCache>
                <c:ptCount val="6"/>
                <c:pt idx="0">
                  <c:v>2013-2014</c:v>
                </c:pt>
                <c:pt idx="1">
                  <c:v>2014-2015</c:v>
                </c:pt>
                <c:pt idx="2">
                  <c:v>2015-2016</c:v>
                </c:pt>
                <c:pt idx="3">
                  <c:v>2016-2017</c:v>
                </c:pt>
                <c:pt idx="4">
                  <c:v>2017-2018</c:v>
                </c:pt>
                <c:pt idx="5">
                  <c:v>2018-2019</c:v>
                </c:pt>
              </c:strCache>
            </c:strRef>
          </c:cat>
          <c:val>
            <c:numRef>
              <c:f>SR!$E$22:$J$22</c:f>
              <c:numCache>
                <c:formatCode>#,##0</c:formatCode>
                <c:ptCount val="6"/>
                <c:pt idx="0">
                  <c:v>0</c:v>
                </c:pt>
                <c:pt idx="1">
                  <c:v>0</c:v>
                </c:pt>
                <c:pt idx="2">
                  <c:v>0</c:v>
                </c:pt>
                <c:pt idx="3">
                  <c:v>0</c:v>
                </c:pt>
                <c:pt idx="4">
                  <c:v>0</c:v>
                </c:pt>
                <c:pt idx="5">
                  <c:v>0</c:v>
                </c:pt>
              </c:numCache>
            </c:numRef>
          </c:val>
        </c:ser>
        <c:ser>
          <c:idx val="19"/>
          <c:order val="8"/>
          <c:tx>
            <c:v>TSM surveys</c:v>
          </c:tx>
          <c:spPr>
            <a:solidFill>
              <a:srgbClr val="FFC000"/>
            </a:solidFill>
          </c:spPr>
          <c:cat>
            <c:strRef>
              <c:f>SR!$E$3:$J$3</c:f>
              <c:strCache>
                <c:ptCount val="6"/>
                <c:pt idx="0">
                  <c:v>2013-2014</c:v>
                </c:pt>
                <c:pt idx="1">
                  <c:v>2014-2015</c:v>
                </c:pt>
                <c:pt idx="2">
                  <c:v>2015-2016</c:v>
                </c:pt>
                <c:pt idx="3">
                  <c:v>2016-2017</c:v>
                </c:pt>
                <c:pt idx="4">
                  <c:v>2017-2018</c:v>
                </c:pt>
                <c:pt idx="5">
                  <c:v>2018-2019</c:v>
                </c:pt>
              </c:strCache>
            </c:strRef>
          </c:cat>
          <c:val>
            <c:numRef>
              <c:f>SR!$E$25:$J$25</c:f>
              <c:numCache>
                <c:formatCode>#,##0</c:formatCode>
                <c:ptCount val="6"/>
                <c:pt idx="0">
                  <c:v>0</c:v>
                </c:pt>
                <c:pt idx="1">
                  <c:v>282800</c:v>
                </c:pt>
                <c:pt idx="2">
                  <c:v>257500</c:v>
                </c:pt>
                <c:pt idx="3">
                  <c:v>257500</c:v>
                </c:pt>
                <c:pt idx="4">
                  <c:v>257500</c:v>
                </c:pt>
                <c:pt idx="5">
                  <c:v>257500</c:v>
                </c:pt>
              </c:numCache>
            </c:numRef>
          </c:val>
        </c:ser>
        <c:ser>
          <c:idx val="21"/>
          <c:order val="9"/>
          <c:tx>
            <c:v>Conifer Release</c:v>
          </c:tx>
          <c:cat>
            <c:strRef>
              <c:f>SR!$E$3:$J$3</c:f>
              <c:strCache>
                <c:ptCount val="6"/>
                <c:pt idx="0">
                  <c:v>2013-2014</c:v>
                </c:pt>
                <c:pt idx="1">
                  <c:v>2014-2015</c:v>
                </c:pt>
                <c:pt idx="2">
                  <c:v>2015-2016</c:v>
                </c:pt>
                <c:pt idx="3">
                  <c:v>2016-2017</c:v>
                </c:pt>
                <c:pt idx="4">
                  <c:v>2017-2018</c:v>
                </c:pt>
                <c:pt idx="5">
                  <c:v>2018-2019</c:v>
                </c:pt>
              </c:strCache>
            </c:strRef>
          </c:cat>
          <c:val>
            <c:numRef>
              <c:f>SR!$E$27:$J$27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SR!$E$3:$J$3</c:f>
              <c:strCache>
                <c:ptCount val="6"/>
                <c:pt idx="0">
                  <c:v>2013-2014</c:v>
                </c:pt>
                <c:pt idx="1">
                  <c:v>2014-2015</c:v>
                </c:pt>
                <c:pt idx="2">
                  <c:v>2015-2016</c:v>
                </c:pt>
                <c:pt idx="3">
                  <c:v>2016-2017</c:v>
                </c:pt>
                <c:pt idx="4">
                  <c:v>2017-2018</c:v>
                </c:pt>
                <c:pt idx="5">
                  <c:v>2018-2019</c:v>
                </c:pt>
              </c:strCache>
            </c:strRef>
          </c:cat>
          <c:val>
            <c:numRef>
              <c:f>SR!$E$29:$J$29</c:f>
              <c:numCache>
                <c:formatCode>#,##0</c:formatCode>
                <c:ptCount val="6"/>
                <c:pt idx="0">
                  <c:v>0</c:v>
                </c:pt>
                <c:pt idx="1">
                  <c:v>2538500</c:v>
                </c:pt>
                <c:pt idx="2">
                  <c:v>2206000</c:v>
                </c:pt>
                <c:pt idx="3">
                  <c:v>2080000</c:v>
                </c:pt>
                <c:pt idx="4">
                  <c:v>2080000</c:v>
                </c:pt>
                <c:pt idx="5">
                  <c:v>2080000</c:v>
                </c:pt>
              </c:numCache>
            </c:numRef>
          </c:val>
        </c:ser>
        <c:ser>
          <c:idx val="25"/>
          <c:order val="11"/>
          <c:tx>
            <c:v>Fertilization</c:v>
          </c:tx>
          <c:cat>
            <c:strRef>
              <c:f>SR!$E$3:$J$3</c:f>
              <c:strCache>
                <c:ptCount val="6"/>
                <c:pt idx="0">
                  <c:v>2013-2014</c:v>
                </c:pt>
                <c:pt idx="1">
                  <c:v>2014-2015</c:v>
                </c:pt>
                <c:pt idx="2">
                  <c:v>2015-2016</c:v>
                </c:pt>
                <c:pt idx="3">
                  <c:v>2016-2017</c:v>
                </c:pt>
                <c:pt idx="4">
                  <c:v>2017-2018</c:v>
                </c:pt>
                <c:pt idx="5">
                  <c:v>2018-2019</c:v>
                </c:pt>
              </c:strCache>
            </c:strRef>
          </c:cat>
          <c:val>
            <c:numRef>
              <c:f>SR!$E$31:$J$31</c:f>
              <c:numCache>
                <c:formatCode>#,##0</c:formatCode>
                <c:ptCount val="6"/>
                <c:pt idx="0">
                  <c:v>0</c:v>
                </c:pt>
                <c:pt idx="1">
                  <c:v>1494750</c:v>
                </c:pt>
                <c:pt idx="2">
                  <c:v>1430000</c:v>
                </c:pt>
                <c:pt idx="3">
                  <c:v>1430000</c:v>
                </c:pt>
                <c:pt idx="4">
                  <c:v>1430000</c:v>
                </c:pt>
                <c:pt idx="5">
                  <c:v>1430000</c:v>
                </c:pt>
              </c:numCache>
            </c:numRef>
          </c:val>
        </c:ser>
        <c:ser>
          <c:idx val="27"/>
          <c:order val="12"/>
          <c:tx>
            <c:v>Pruning</c:v>
          </c:tx>
          <c:cat>
            <c:strRef>
              <c:f>SR!$E$3:$J$3</c:f>
              <c:strCache>
                <c:ptCount val="6"/>
                <c:pt idx="0">
                  <c:v>2013-2014</c:v>
                </c:pt>
                <c:pt idx="1">
                  <c:v>2014-2015</c:v>
                </c:pt>
                <c:pt idx="2">
                  <c:v>2015-2016</c:v>
                </c:pt>
                <c:pt idx="3">
                  <c:v>2016-2017</c:v>
                </c:pt>
                <c:pt idx="4">
                  <c:v>2017-2018</c:v>
                </c:pt>
                <c:pt idx="5">
                  <c:v>2018-2019</c:v>
                </c:pt>
              </c:strCache>
            </c:strRef>
          </c:cat>
          <c:val>
            <c:numRef>
              <c:f>SR!$E$33:$J$33</c:f>
              <c:numCache>
                <c:formatCode>#,##0</c:formatCode>
                <c:ptCount val="6"/>
                <c:pt idx="0">
                  <c:v>0</c:v>
                </c:pt>
                <c:pt idx="1">
                  <c:v>0</c:v>
                </c:pt>
                <c:pt idx="2">
                  <c:v>0</c:v>
                </c:pt>
                <c:pt idx="3">
                  <c:v>0</c:v>
                </c:pt>
                <c:pt idx="4">
                  <c:v>0</c:v>
                </c:pt>
                <c:pt idx="5">
                  <c:v>0</c:v>
                </c:pt>
              </c:numCache>
            </c:numRef>
          </c:val>
        </c:ser>
        <c:ser>
          <c:idx val="29"/>
          <c:order val="13"/>
          <c:tx>
            <c:v>Access</c:v>
          </c:tx>
          <c:cat>
            <c:strRef>
              <c:f>SR!$E$3:$J$3</c:f>
              <c:strCache>
                <c:ptCount val="6"/>
                <c:pt idx="0">
                  <c:v>2013-2014</c:v>
                </c:pt>
                <c:pt idx="1">
                  <c:v>2014-2015</c:v>
                </c:pt>
                <c:pt idx="2">
                  <c:v>2015-2016</c:v>
                </c:pt>
                <c:pt idx="3">
                  <c:v>2016-2017</c:v>
                </c:pt>
                <c:pt idx="4">
                  <c:v>2017-2018</c:v>
                </c:pt>
                <c:pt idx="5">
                  <c:v>2018-2019</c:v>
                </c:pt>
              </c:strCache>
            </c:strRef>
          </c:cat>
          <c:val>
            <c:numRef>
              <c:f>SR!$E$35:$J$35</c:f>
              <c:numCache>
                <c:formatCode>#,##0</c:formatCode>
                <c:ptCount val="6"/>
                <c:pt idx="0">
                  <c:v>74212</c:v>
                </c:pt>
                <c:pt idx="1">
                  <c:v>69212</c:v>
                </c:pt>
                <c:pt idx="2">
                  <c:v>19212</c:v>
                </c:pt>
                <c:pt idx="3">
                  <c:v>19212</c:v>
                </c:pt>
                <c:pt idx="4">
                  <c:v>19212</c:v>
                </c:pt>
                <c:pt idx="5">
                  <c:v>19212</c:v>
                </c:pt>
              </c:numCache>
            </c:numRef>
          </c:val>
        </c:ser>
        <c:ser>
          <c:idx val="30"/>
          <c:order val="14"/>
          <c:tx>
            <c:v>Overview Planning</c:v>
          </c:tx>
          <c:cat>
            <c:strRef>
              <c:f>SR!$E$3:$J$3</c:f>
              <c:strCache>
                <c:ptCount val="6"/>
                <c:pt idx="0">
                  <c:v>2013-2014</c:v>
                </c:pt>
                <c:pt idx="1">
                  <c:v>2014-2015</c:v>
                </c:pt>
                <c:pt idx="2">
                  <c:v>2015-2016</c:v>
                </c:pt>
                <c:pt idx="3">
                  <c:v>2016-2017</c:v>
                </c:pt>
                <c:pt idx="4">
                  <c:v>2017-2018</c:v>
                </c:pt>
                <c:pt idx="5">
                  <c:v>2018-2019</c:v>
                </c:pt>
              </c:strCache>
            </c:strRef>
          </c:cat>
          <c:val>
            <c:numRef>
              <c:f>SR!$E$36:$J$36</c:f>
              <c:numCache>
                <c:formatCode>#,##0</c:formatCode>
                <c:ptCount val="6"/>
                <c:pt idx="0">
                  <c:v>15000</c:v>
                </c:pt>
                <c:pt idx="1">
                  <c:v>15000</c:v>
                </c:pt>
                <c:pt idx="2">
                  <c:v>15000</c:v>
                </c:pt>
                <c:pt idx="3">
                  <c:v>15000</c:v>
                </c:pt>
                <c:pt idx="4">
                  <c:v>15000</c:v>
                </c:pt>
                <c:pt idx="5">
                  <c:v>15000</c:v>
                </c:pt>
              </c:numCache>
            </c:numRef>
          </c:val>
        </c:ser>
        <c:ser>
          <c:idx val="31"/>
          <c:order val="15"/>
          <c:tx>
            <c:v>Program Support (Admin)</c:v>
          </c:tx>
          <c:spPr>
            <a:solidFill>
              <a:srgbClr val="FFFF00"/>
            </a:solidFill>
          </c:spPr>
          <c:cat>
            <c:strRef>
              <c:f>SR!$E$3:$J$3</c:f>
              <c:strCache>
                <c:ptCount val="6"/>
                <c:pt idx="0">
                  <c:v>2013-2014</c:v>
                </c:pt>
                <c:pt idx="1">
                  <c:v>2014-2015</c:v>
                </c:pt>
                <c:pt idx="2">
                  <c:v>2015-2016</c:v>
                </c:pt>
                <c:pt idx="3">
                  <c:v>2016-2017</c:v>
                </c:pt>
                <c:pt idx="4">
                  <c:v>2017-2018</c:v>
                </c:pt>
                <c:pt idx="5">
                  <c:v>2018-2019</c:v>
                </c:pt>
              </c:strCache>
            </c:strRef>
          </c:cat>
          <c:val>
            <c:numRef>
              <c:f>SR!$E$37:$J$37</c:f>
              <c:numCache>
                <c:formatCode>#,##0</c:formatCode>
                <c:ptCount val="6"/>
                <c:pt idx="0">
                  <c:v>275596.10000000003</c:v>
                </c:pt>
                <c:pt idx="1">
                  <c:v>788338.96000000043</c:v>
                </c:pt>
                <c:pt idx="2">
                  <c:v>700900.1</c:v>
                </c:pt>
                <c:pt idx="3">
                  <c:v>683887</c:v>
                </c:pt>
                <c:pt idx="4">
                  <c:v>658384.80000000005</c:v>
                </c:pt>
                <c:pt idx="5">
                  <c:v>658384.80000000005</c:v>
                </c:pt>
              </c:numCache>
            </c:numRef>
          </c:val>
        </c:ser>
        <c:ser>
          <c:idx val="0"/>
          <c:order val="16"/>
          <c:tx>
            <c:strRef>
              <c:f>SR!$C$16</c:f>
              <c:strCache>
                <c:ptCount val="1"/>
                <c:pt idx="0">
                  <c:v>Repression Density Spacing</c:v>
                </c:pt>
              </c:strCache>
            </c:strRef>
          </c:tx>
          <c:cat>
            <c:strRef>
              <c:f>SR!$E$3:$J$3</c:f>
              <c:strCache>
                <c:ptCount val="6"/>
                <c:pt idx="0">
                  <c:v>2013-2014</c:v>
                </c:pt>
                <c:pt idx="1">
                  <c:v>2014-2015</c:v>
                </c:pt>
                <c:pt idx="2">
                  <c:v>2015-2016</c:v>
                </c:pt>
                <c:pt idx="3">
                  <c:v>2016-2017</c:v>
                </c:pt>
                <c:pt idx="4">
                  <c:v>2017-2018</c:v>
                </c:pt>
                <c:pt idx="5">
                  <c:v>2018-2019</c:v>
                </c:pt>
              </c:strCache>
            </c:strRef>
          </c:cat>
          <c:val>
            <c:numRef>
              <c:f>SR!$E$17:$J$17</c:f>
              <c:numCache>
                <c:formatCode>#,##0</c:formatCode>
                <c:ptCount val="6"/>
                <c:pt idx="0">
                  <c:v>0</c:v>
                </c:pt>
                <c:pt idx="1">
                  <c:v>0</c:v>
                </c:pt>
                <c:pt idx="2">
                  <c:v>0</c:v>
                </c:pt>
                <c:pt idx="3">
                  <c:v>0</c:v>
                </c:pt>
                <c:pt idx="4">
                  <c:v>0</c:v>
                </c:pt>
                <c:pt idx="5">
                  <c:v>0</c:v>
                </c:pt>
              </c:numCache>
            </c:numRef>
          </c:val>
        </c:ser>
        <c:overlap val="100"/>
        <c:axId val="72737536"/>
        <c:axId val="72739072"/>
      </c:barChart>
      <c:catAx>
        <c:axId val="72737536"/>
        <c:scaling>
          <c:orientation val="minMax"/>
        </c:scaling>
        <c:axPos val="b"/>
        <c:tickLblPos val="nextTo"/>
        <c:crossAx val="72739072"/>
        <c:crosses val="autoZero"/>
        <c:auto val="1"/>
        <c:lblAlgn val="ctr"/>
        <c:lblOffset val="100"/>
      </c:catAx>
      <c:valAx>
        <c:axId val="72739072"/>
        <c:scaling>
          <c:orientation val="minMax"/>
        </c:scaling>
        <c:axPos val="l"/>
        <c:majorGridlines/>
        <c:numFmt formatCode="0%" sourceLinked="1"/>
        <c:tickLblPos val="nextTo"/>
        <c:crossAx val="72737536"/>
        <c:crosses val="autoZero"/>
        <c:crossBetween val="between"/>
      </c:valAx>
    </c:plotArea>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SCR Summary</a:t>
            </a:r>
          </a:p>
        </c:rich>
      </c:tx>
      <c:layout/>
    </c:title>
    <c:plotArea>
      <c:layout/>
      <c:barChart>
        <c:barDir val="col"/>
        <c:grouping val="percentStacked"/>
        <c:ser>
          <c:idx val="1"/>
          <c:order val="0"/>
          <c:tx>
            <c:v>Backlog NSR Surveys</c:v>
          </c:tx>
          <c:cat>
            <c:strRef>
              <c:f>SCR!$E$3:$J$3</c:f>
              <c:strCache>
                <c:ptCount val="6"/>
                <c:pt idx="0">
                  <c:v>2013-2014</c:v>
                </c:pt>
                <c:pt idx="1">
                  <c:v>2014-2015</c:v>
                </c:pt>
                <c:pt idx="2">
                  <c:v>2015-2016</c:v>
                </c:pt>
                <c:pt idx="3">
                  <c:v>2016-2017</c:v>
                </c:pt>
                <c:pt idx="4">
                  <c:v>2017-2018</c:v>
                </c:pt>
                <c:pt idx="5">
                  <c:v>2018-2019</c:v>
                </c:pt>
              </c:strCache>
            </c:strRef>
          </c:cat>
          <c:val>
            <c:numRef>
              <c:f>SCR!$E$5:$J$5</c:f>
              <c:numCache>
                <c:formatCode>#,##0</c:formatCode>
                <c:ptCount val="6"/>
                <c:pt idx="0" formatCode="General">
                  <c:v>0</c:v>
                </c:pt>
                <c:pt idx="1">
                  <c:v>0</c:v>
                </c:pt>
                <c:pt idx="2">
                  <c:v>0</c:v>
                </c:pt>
                <c:pt idx="3">
                  <c:v>0</c:v>
                </c:pt>
                <c:pt idx="4">
                  <c:v>0</c:v>
                </c:pt>
                <c:pt idx="5">
                  <c:v>0</c:v>
                </c:pt>
              </c:numCache>
            </c:numRef>
          </c:val>
        </c:ser>
        <c:ser>
          <c:idx val="3"/>
          <c:order val="1"/>
          <c:tx>
            <c:v>MPB/Wildfire Surveys</c:v>
          </c:tx>
          <c:spPr>
            <a:solidFill>
              <a:srgbClr val="FF0000"/>
            </a:solidFill>
          </c:spPr>
          <c:cat>
            <c:strRef>
              <c:f>SCR!$E$3:$J$3</c:f>
              <c:strCache>
                <c:ptCount val="6"/>
                <c:pt idx="0">
                  <c:v>2013-2014</c:v>
                </c:pt>
                <c:pt idx="1">
                  <c:v>2014-2015</c:v>
                </c:pt>
                <c:pt idx="2">
                  <c:v>2015-2016</c:v>
                </c:pt>
                <c:pt idx="3">
                  <c:v>2016-2017</c:v>
                </c:pt>
                <c:pt idx="4">
                  <c:v>2017-2018</c:v>
                </c:pt>
                <c:pt idx="5">
                  <c:v>2018-2019</c:v>
                </c:pt>
              </c:strCache>
            </c:strRef>
          </c:cat>
          <c:val>
            <c:numRef>
              <c:f>SCR!$E$7:$J$7</c:f>
              <c:numCache>
                <c:formatCode>#,##0</c:formatCode>
                <c:ptCount val="6"/>
                <c:pt idx="0">
                  <c:v>4675</c:v>
                </c:pt>
                <c:pt idx="1">
                  <c:v>27510</c:v>
                </c:pt>
                <c:pt idx="2">
                  <c:v>3250</c:v>
                </c:pt>
                <c:pt idx="3">
                  <c:v>4875</c:v>
                </c:pt>
                <c:pt idx="4">
                  <c:v>3250</c:v>
                </c:pt>
                <c:pt idx="5">
                  <c:v>3250</c:v>
                </c:pt>
              </c:numCache>
            </c:numRef>
          </c:val>
        </c:ser>
        <c:ser>
          <c:idx val="5"/>
          <c:order val="2"/>
          <c:tx>
            <c:v>Defaulted Obligations Surveys</c:v>
          </c:tx>
          <c:cat>
            <c:strRef>
              <c:f>SCR!$E$3:$J$3</c:f>
              <c:strCache>
                <c:ptCount val="6"/>
                <c:pt idx="0">
                  <c:v>2013-2014</c:v>
                </c:pt>
                <c:pt idx="1">
                  <c:v>2014-2015</c:v>
                </c:pt>
                <c:pt idx="2">
                  <c:v>2015-2016</c:v>
                </c:pt>
                <c:pt idx="3">
                  <c:v>2016-2017</c:v>
                </c:pt>
                <c:pt idx="4">
                  <c:v>2017-2018</c:v>
                </c:pt>
                <c:pt idx="5">
                  <c:v>2018-2019</c:v>
                </c:pt>
              </c:strCache>
            </c:strRef>
          </c:cat>
          <c:val>
            <c:numRef>
              <c:f>SCR!$E$9:$J$9</c:f>
              <c:numCache>
                <c:formatCode>#,##0</c:formatCode>
                <c:ptCount val="6"/>
                <c:pt idx="0">
                  <c:v>0</c:v>
                </c:pt>
                <c:pt idx="1">
                  <c:v>0</c:v>
                </c:pt>
                <c:pt idx="2">
                  <c:v>0</c:v>
                </c:pt>
                <c:pt idx="3">
                  <c:v>0</c:v>
                </c:pt>
                <c:pt idx="4">
                  <c:v>0</c:v>
                </c:pt>
                <c:pt idx="5">
                  <c:v>0</c:v>
                </c:pt>
              </c:numCache>
            </c:numRef>
          </c:val>
        </c:ser>
        <c:ser>
          <c:idx val="7"/>
          <c:order val="3"/>
          <c:tx>
            <c:v>Brushing Surveys</c:v>
          </c:tx>
          <c:cat>
            <c:strRef>
              <c:f>SCR!$E$3:$J$3</c:f>
              <c:strCache>
                <c:ptCount val="6"/>
                <c:pt idx="0">
                  <c:v>2013-2014</c:v>
                </c:pt>
                <c:pt idx="1">
                  <c:v>2014-2015</c:v>
                </c:pt>
                <c:pt idx="2">
                  <c:v>2015-2016</c:v>
                </c:pt>
                <c:pt idx="3">
                  <c:v>2016-2017</c:v>
                </c:pt>
                <c:pt idx="4">
                  <c:v>2017-2018</c:v>
                </c:pt>
                <c:pt idx="5">
                  <c:v>2018-2019</c:v>
                </c:pt>
              </c:strCache>
            </c:strRef>
          </c:cat>
          <c:val>
            <c:numRef>
              <c:f>SCR!$E$11:$J$11</c:f>
              <c:numCache>
                <c:formatCode>#,##0</c:formatCode>
                <c:ptCount val="6"/>
                <c:pt idx="0">
                  <c:v>0</c:v>
                </c:pt>
                <c:pt idx="1">
                  <c:v>0</c:v>
                </c:pt>
                <c:pt idx="2">
                  <c:v>2083</c:v>
                </c:pt>
                <c:pt idx="3">
                  <c:v>0</c:v>
                </c:pt>
                <c:pt idx="4">
                  <c:v>0</c:v>
                </c:pt>
                <c:pt idx="5">
                  <c:v>0</c:v>
                </c:pt>
              </c:numCache>
            </c:numRef>
          </c:val>
        </c:ser>
        <c:ser>
          <c:idx val="9"/>
          <c:order val="4"/>
          <c:tx>
            <c:v>Site Prep</c:v>
          </c:tx>
          <c:cat>
            <c:strRef>
              <c:f>SCR!$E$3:$J$3</c:f>
              <c:strCache>
                <c:ptCount val="6"/>
                <c:pt idx="0">
                  <c:v>2013-2014</c:v>
                </c:pt>
                <c:pt idx="1">
                  <c:v>2014-2015</c:v>
                </c:pt>
                <c:pt idx="2">
                  <c:v>2015-2016</c:v>
                </c:pt>
                <c:pt idx="3">
                  <c:v>2016-2017</c:v>
                </c:pt>
                <c:pt idx="4">
                  <c:v>2017-2018</c:v>
                </c:pt>
                <c:pt idx="5">
                  <c:v>2018-2019</c:v>
                </c:pt>
              </c:strCache>
            </c:strRef>
          </c:cat>
          <c:val>
            <c:numRef>
              <c:f>SCR!$E$13:$J$13</c:f>
              <c:numCache>
                <c:formatCode>#,##0</c:formatCode>
                <c:ptCount val="6"/>
                <c:pt idx="0">
                  <c:v>0</c:v>
                </c:pt>
                <c:pt idx="1">
                  <c:v>0</c:v>
                </c:pt>
                <c:pt idx="2">
                  <c:v>0</c:v>
                </c:pt>
                <c:pt idx="3">
                  <c:v>0</c:v>
                </c:pt>
                <c:pt idx="4">
                  <c:v>0</c:v>
                </c:pt>
                <c:pt idx="5">
                  <c:v>0</c:v>
                </c:pt>
              </c:numCache>
            </c:numRef>
          </c:val>
        </c:ser>
        <c:ser>
          <c:idx val="11"/>
          <c:order val="5"/>
          <c:tx>
            <c:v>Brushing</c:v>
          </c:tx>
          <c:spPr>
            <a:solidFill>
              <a:srgbClr val="92D050"/>
            </a:solidFill>
          </c:spPr>
          <c:cat>
            <c:strRef>
              <c:f>SCR!$E$3:$J$3</c:f>
              <c:strCache>
                <c:ptCount val="6"/>
                <c:pt idx="0">
                  <c:v>2013-2014</c:v>
                </c:pt>
                <c:pt idx="1">
                  <c:v>2014-2015</c:v>
                </c:pt>
                <c:pt idx="2">
                  <c:v>2015-2016</c:v>
                </c:pt>
                <c:pt idx="3">
                  <c:v>2016-2017</c:v>
                </c:pt>
                <c:pt idx="4">
                  <c:v>2017-2018</c:v>
                </c:pt>
                <c:pt idx="5">
                  <c:v>2018-2019</c:v>
                </c:pt>
              </c:strCache>
            </c:strRef>
          </c:cat>
          <c:val>
            <c:numRef>
              <c:f>SCR!$E$15:$J$15</c:f>
              <c:numCache>
                <c:formatCode>#,##0</c:formatCode>
                <c:ptCount val="6"/>
                <c:pt idx="0">
                  <c:v>0</c:v>
                </c:pt>
                <c:pt idx="1">
                  <c:v>0</c:v>
                </c:pt>
                <c:pt idx="2">
                  <c:v>20640</c:v>
                </c:pt>
                <c:pt idx="3">
                  <c:v>0</c:v>
                </c:pt>
                <c:pt idx="4">
                  <c:v>0</c:v>
                </c:pt>
                <c:pt idx="5">
                  <c:v>0</c:v>
                </c:pt>
              </c:numCache>
            </c:numRef>
          </c:val>
        </c:ser>
        <c:ser>
          <c:idx val="13"/>
          <c:order val="6"/>
          <c:tx>
            <c:v>Planting</c:v>
          </c:tx>
          <c:cat>
            <c:strRef>
              <c:f>SCR!$E$3:$J$3</c:f>
              <c:strCache>
                <c:ptCount val="6"/>
                <c:pt idx="0">
                  <c:v>2013-2014</c:v>
                </c:pt>
                <c:pt idx="1">
                  <c:v>2014-2015</c:v>
                </c:pt>
                <c:pt idx="2">
                  <c:v>2015-2016</c:v>
                </c:pt>
                <c:pt idx="3">
                  <c:v>2016-2017</c:v>
                </c:pt>
                <c:pt idx="4">
                  <c:v>2017-2018</c:v>
                </c:pt>
                <c:pt idx="5">
                  <c:v>2018-2019</c:v>
                </c:pt>
              </c:strCache>
            </c:strRef>
          </c:cat>
          <c:val>
            <c:numRef>
              <c:f>SCR!$E$19:$J$19</c:f>
              <c:numCache>
                <c:formatCode>#,##0</c:formatCode>
                <c:ptCount val="6"/>
                <c:pt idx="0">
                  <c:v>60063</c:v>
                </c:pt>
                <c:pt idx="1">
                  <c:v>0</c:v>
                </c:pt>
                <c:pt idx="2">
                  <c:v>0</c:v>
                </c:pt>
                <c:pt idx="3">
                  <c:v>0</c:v>
                </c:pt>
                <c:pt idx="4">
                  <c:v>0</c:v>
                </c:pt>
                <c:pt idx="5">
                  <c:v>0</c:v>
                </c:pt>
              </c:numCache>
            </c:numRef>
          </c:val>
        </c:ser>
        <c:ser>
          <c:idx val="16"/>
          <c:order val="7"/>
          <c:tx>
            <c:v>Overstory removal</c:v>
          </c:tx>
          <c:cat>
            <c:strRef>
              <c:f>SCR!$E$3:$J$3</c:f>
              <c:strCache>
                <c:ptCount val="6"/>
                <c:pt idx="0">
                  <c:v>2013-2014</c:v>
                </c:pt>
                <c:pt idx="1">
                  <c:v>2014-2015</c:v>
                </c:pt>
                <c:pt idx="2">
                  <c:v>2015-2016</c:v>
                </c:pt>
                <c:pt idx="3">
                  <c:v>2016-2017</c:v>
                </c:pt>
                <c:pt idx="4">
                  <c:v>2017-2018</c:v>
                </c:pt>
                <c:pt idx="5">
                  <c:v>2018-2019</c:v>
                </c:pt>
              </c:strCache>
            </c:strRef>
          </c:cat>
          <c:val>
            <c:numRef>
              <c:f>SCR!$E$22:$J$22</c:f>
              <c:numCache>
                <c:formatCode>#,##0</c:formatCode>
                <c:ptCount val="6"/>
                <c:pt idx="0">
                  <c:v>0</c:v>
                </c:pt>
                <c:pt idx="1">
                  <c:v>0</c:v>
                </c:pt>
                <c:pt idx="2">
                  <c:v>0</c:v>
                </c:pt>
                <c:pt idx="3">
                  <c:v>0</c:v>
                </c:pt>
                <c:pt idx="4">
                  <c:v>0</c:v>
                </c:pt>
                <c:pt idx="5">
                  <c:v>0</c:v>
                </c:pt>
              </c:numCache>
            </c:numRef>
          </c:val>
        </c:ser>
        <c:ser>
          <c:idx val="19"/>
          <c:order val="8"/>
          <c:tx>
            <c:v>TSM surveys</c:v>
          </c:tx>
          <c:spPr>
            <a:solidFill>
              <a:srgbClr val="FFC000"/>
            </a:solidFill>
          </c:spPr>
          <c:cat>
            <c:strRef>
              <c:f>SCR!$E$3:$J$3</c:f>
              <c:strCache>
                <c:ptCount val="6"/>
                <c:pt idx="0">
                  <c:v>2013-2014</c:v>
                </c:pt>
                <c:pt idx="1">
                  <c:v>2014-2015</c:v>
                </c:pt>
                <c:pt idx="2">
                  <c:v>2015-2016</c:v>
                </c:pt>
                <c:pt idx="3">
                  <c:v>2016-2017</c:v>
                </c:pt>
                <c:pt idx="4">
                  <c:v>2017-2018</c:v>
                </c:pt>
                <c:pt idx="5">
                  <c:v>2018-2019</c:v>
                </c:pt>
              </c:strCache>
            </c:strRef>
          </c:cat>
          <c:val>
            <c:numRef>
              <c:f>SCR!$E$25:$J$25</c:f>
              <c:numCache>
                <c:formatCode>#,##0</c:formatCode>
                <c:ptCount val="6"/>
                <c:pt idx="0">
                  <c:v>0</c:v>
                </c:pt>
                <c:pt idx="1">
                  <c:v>384180</c:v>
                </c:pt>
                <c:pt idx="2">
                  <c:v>190840</c:v>
                </c:pt>
                <c:pt idx="3">
                  <c:v>185489</c:v>
                </c:pt>
                <c:pt idx="4">
                  <c:v>179170</c:v>
                </c:pt>
                <c:pt idx="5">
                  <c:v>179170</c:v>
                </c:pt>
              </c:numCache>
            </c:numRef>
          </c:val>
        </c:ser>
        <c:ser>
          <c:idx val="21"/>
          <c:order val="9"/>
          <c:tx>
            <c:v>Conifer Release</c:v>
          </c:tx>
          <c:cat>
            <c:strRef>
              <c:f>SCR!$E$3:$J$3</c:f>
              <c:strCache>
                <c:ptCount val="6"/>
                <c:pt idx="0">
                  <c:v>2013-2014</c:v>
                </c:pt>
                <c:pt idx="1">
                  <c:v>2014-2015</c:v>
                </c:pt>
                <c:pt idx="2">
                  <c:v>2015-2016</c:v>
                </c:pt>
                <c:pt idx="3">
                  <c:v>2016-2017</c:v>
                </c:pt>
                <c:pt idx="4">
                  <c:v>2017-2018</c:v>
                </c:pt>
                <c:pt idx="5">
                  <c:v>2018-2019</c:v>
                </c:pt>
              </c:strCache>
            </c:strRef>
          </c:cat>
          <c:val>
            <c:numRef>
              <c:f>SCR!$E$27:$J$27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SCR!$E$3:$J$3</c:f>
              <c:strCache>
                <c:ptCount val="6"/>
                <c:pt idx="0">
                  <c:v>2013-2014</c:v>
                </c:pt>
                <c:pt idx="1">
                  <c:v>2014-2015</c:v>
                </c:pt>
                <c:pt idx="2">
                  <c:v>2015-2016</c:v>
                </c:pt>
                <c:pt idx="3">
                  <c:v>2016-2017</c:v>
                </c:pt>
                <c:pt idx="4">
                  <c:v>2017-2018</c:v>
                </c:pt>
                <c:pt idx="5">
                  <c:v>2018-2019</c:v>
                </c:pt>
              </c:strCache>
            </c:strRef>
          </c:cat>
          <c:val>
            <c:numRef>
              <c:f>SCR!$E$29:$J$29</c:f>
              <c:numCache>
                <c:formatCode>#,##0</c:formatCode>
                <c:ptCount val="6"/>
                <c:pt idx="0">
                  <c:v>0</c:v>
                </c:pt>
                <c:pt idx="1">
                  <c:v>424518</c:v>
                </c:pt>
                <c:pt idx="2">
                  <c:v>583618</c:v>
                </c:pt>
                <c:pt idx="3">
                  <c:v>368236</c:v>
                </c:pt>
                <c:pt idx="4">
                  <c:v>644668</c:v>
                </c:pt>
                <c:pt idx="5">
                  <c:v>644668</c:v>
                </c:pt>
              </c:numCache>
            </c:numRef>
          </c:val>
        </c:ser>
        <c:ser>
          <c:idx val="25"/>
          <c:order val="11"/>
          <c:tx>
            <c:v>Fertilization</c:v>
          </c:tx>
          <c:cat>
            <c:strRef>
              <c:f>SCR!$E$3:$J$3</c:f>
              <c:strCache>
                <c:ptCount val="6"/>
                <c:pt idx="0">
                  <c:v>2013-2014</c:v>
                </c:pt>
                <c:pt idx="1">
                  <c:v>2014-2015</c:v>
                </c:pt>
                <c:pt idx="2">
                  <c:v>2015-2016</c:v>
                </c:pt>
                <c:pt idx="3">
                  <c:v>2016-2017</c:v>
                </c:pt>
                <c:pt idx="4">
                  <c:v>2017-2018</c:v>
                </c:pt>
                <c:pt idx="5">
                  <c:v>2018-2019</c:v>
                </c:pt>
              </c:strCache>
            </c:strRef>
          </c:cat>
          <c:val>
            <c:numRef>
              <c:f>SCR!$E$31:$J$31</c:f>
              <c:numCache>
                <c:formatCode>#,##0</c:formatCode>
                <c:ptCount val="6"/>
                <c:pt idx="0">
                  <c:v>0</c:v>
                </c:pt>
                <c:pt idx="1">
                  <c:v>679320</c:v>
                </c:pt>
                <c:pt idx="2">
                  <c:v>683700</c:v>
                </c:pt>
                <c:pt idx="3">
                  <c:v>688140</c:v>
                </c:pt>
                <c:pt idx="4">
                  <c:v>690360</c:v>
                </c:pt>
                <c:pt idx="5">
                  <c:v>690360</c:v>
                </c:pt>
              </c:numCache>
            </c:numRef>
          </c:val>
        </c:ser>
        <c:ser>
          <c:idx val="27"/>
          <c:order val="12"/>
          <c:tx>
            <c:v>Pruning</c:v>
          </c:tx>
          <c:cat>
            <c:strRef>
              <c:f>SCR!$E$3:$J$3</c:f>
              <c:strCache>
                <c:ptCount val="6"/>
                <c:pt idx="0">
                  <c:v>2013-2014</c:v>
                </c:pt>
                <c:pt idx="1">
                  <c:v>2014-2015</c:v>
                </c:pt>
                <c:pt idx="2">
                  <c:v>2015-2016</c:v>
                </c:pt>
                <c:pt idx="3">
                  <c:v>2016-2017</c:v>
                </c:pt>
                <c:pt idx="4">
                  <c:v>2017-2018</c:v>
                </c:pt>
                <c:pt idx="5">
                  <c:v>2018-2019</c:v>
                </c:pt>
              </c:strCache>
            </c:strRef>
          </c:cat>
          <c:val>
            <c:numRef>
              <c:f>SCR!$E$33:$J$33</c:f>
              <c:numCache>
                <c:formatCode>#,##0</c:formatCode>
                <c:ptCount val="6"/>
                <c:pt idx="0">
                  <c:v>0</c:v>
                </c:pt>
                <c:pt idx="1">
                  <c:v>0</c:v>
                </c:pt>
                <c:pt idx="2">
                  <c:v>210605</c:v>
                </c:pt>
                <c:pt idx="3">
                  <c:v>204565</c:v>
                </c:pt>
                <c:pt idx="4">
                  <c:v>204565</c:v>
                </c:pt>
                <c:pt idx="5">
                  <c:v>204565</c:v>
                </c:pt>
              </c:numCache>
            </c:numRef>
          </c:val>
        </c:ser>
        <c:ser>
          <c:idx val="29"/>
          <c:order val="13"/>
          <c:tx>
            <c:v>Access</c:v>
          </c:tx>
          <c:cat>
            <c:strRef>
              <c:f>SCR!$E$3:$J$3</c:f>
              <c:strCache>
                <c:ptCount val="6"/>
                <c:pt idx="0">
                  <c:v>2013-2014</c:v>
                </c:pt>
                <c:pt idx="1">
                  <c:v>2014-2015</c:v>
                </c:pt>
                <c:pt idx="2">
                  <c:v>2015-2016</c:v>
                </c:pt>
                <c:pt idx="3">
                  <c:v>2016-2017</c:v>
                </c:pt>
                <c:pt idx="4">
                  <c:v>2017-2018</c:v>
                </c:pt>
                <c:pt idx="5">
                  <c:v>2018-2019</c:v>
                </c:pt>
              </c:strCache>
            </c:strRef>
          </c:cat>
          <c:val>
            <c:numRef>
              <c:f>SCR!$E$35:$J$35</c:f>
              <c:numCache>
                <c:formatCode>#,##0</c:formatCode>
                <c:ptCount val="6"/>
                <c:pt idx="0">
                  <c:v>0</c:v>
                </c:pt>
                <c:pt idx="1">
                  <c:v>0</c:v>
                </c:pt>
                <c:pt idx="2">
                  <c:v>0</c:v>
                </c:pt>
                <c:pt idx="3">
                  <c:v>0</c:v>
                </c:pt>
                <c:pt idx="4">
                  <c:v>0</c:v>
                </c:pt>
                <c:pt idx="5">
                  <c:v>0</c:v>
                </c:pt>
              </c:numCache>
            </c:numRef>
          </c:val>
        </c:ser>
        <c:ser>
          <c:idx val="30"/>
          <c:order val="14"/>
          <c:tx>
            <c:v>Overview Planning</c:v>
          </c:tx>
          <c:cat>
            <c:strRef>
              <c:f>SCR!$E$3:$J$3</c:f>
              <c:strCache>
                <c:ptCount val="6"/>
                <c:pt idx="0">
                  <c:v>2013-2014</c:v>
                </c:pt>
                <c:pt idx="1">
                  <c:v>2014-2015</c:v>
                </c:pt>
                <c:pt idx="2">
                  <c:v>2015-2016</c:v>
                </c:pt>
                <c:pt idx="3">
                  <c:v>2016-2017</c:v>
                </c:pt>
                <c:pt idx="4">
                  <c:v>2017-2018</c:v>
                </c:pt>
                <c:pt idx="5">
                  <c:v>2018-2019</c:v>
                </c:pt>
              </c:strCache>
            </c:strRef>
          </c:cat>
          <c:val>
            <c:numRef>
              <c:f>SCR!$E$36:$J$36</c:f>
              <c:numCache>
                <c:formatCode>#,##0</c:formatCode>
                <c:ptCount val="6"/>
                <c:pt idx="0">
                  <c:v>15000</c:v>
                </c:pt>
                <c:pt idx="1">
                  <c:v>15000</c:v>
                </c:pt>
                <c:pt idx="2">
                  <c:v>15000</c:v>
                </c:pt>
                <c:pt idx="3">
                  <c:v>15000</c:v>
                </c:pt>
                <c:pt idx="4">
                  <c:v>15000</c:v>
                </c:pt>
                <c:pt idx="5">
                  <c:v>15000</c:v>
                </c:pt>
              </c:numCache>
            </c:numRef>
          </c:val>
        </c:ser>
        <c:ser>
          <c:idx val="31"/>
          <c:order val="15"/>
          <c:tx>
            <c:v>Program Support (Admin)</c:v>
          </c:tx>
          <c:spPr>
            <a:solidFill>
              <a:srgbClr val="FFFF00"/>
            </a:solidFill>
          </c:spPr>
          <c:cat>
            <c:strRef>
              <c:f>SCR!$E$3:$J$3</c:f>
              <c:strCache>
                <c:ptCount val="6"/>
                <c:pt idx="0">
                  <c:v>2013-2014</c:v>
                </c:pt>
                <c:pt idx="1">
                  <c:v>2014-2015</c:v>
                </c:pt>
                <c:pt idx="2">
                  <c:v>2015-2016</c:v>
                </c:pt>
                <c:pt idx="3">
                  <c:v>2016-2017</c:v>
                </c:pt>
                <c:pt idx="4">
                  <c:v>2017-2018</c:v>
                </c:pt>
                <c:pt idx="5">
                  <c:v>2018-2019</c:v>
                </c:pt>
              </c:strCache>
            </c:strRef>
          </c:cat>
          <c:val>
            <c:numRef>
              <c:f>SCR!$E$37:$J$37</c:f>
              <c:numCache>
                <c:formatCode>#,##0</c:formatCode>
                <c:ptCount val="6"/>
                <c:pt idx="0">
                  <c:v>6473.8</c:v>
                </c:pt>
                <c:pt idx="1">
                  <c:v>151552.79999999999</c:v>
                </c:pt>
                <c:pt idx="2">
                  <c:v>169473.6</c:v>
                </c:pt>
                <c:pt idx="3">
                  <c:v>145130.5</c:v>
                </c:pt>
                <c:pt idx="4">
                  <c:v>172201.3</c:v>
                </c:pt>
                <c:pt idx="5">
                  <c:v>172201.3</c:v>
                </c:pt>
              </c:numCache>
            </c:numRef>
          </c:val>
        </c:ser>
        <c:ser>
          <c:idx val="0"/>
          <c:order val="16"/>
          <c:tx>
            <c:strRef>
              <c:f>SCR!$C$16</c:f>
              <c:strCache>
                <c:ptCount val="1"/>
                <c:pt idx="0">
                  <c:v>Repression Density Spacing</c:v>
                </c:pt>
              </c:strCache>
            </c:strRef>
          </c:tx>
          <c:cat>
            <c:strRef>
              <c:f>SCR!$E$3:$J$3</c:f>
              <c:strCache>
                <c:ptCount val="6"/>
                <c:pt idx="0">
                  <c:v>2013-2014</c:v>
                </c:pt>
                <c:pt idx="1">
                  <c:v>2014-2015</c:v>
                </c:pt>
                <c:pt idx="2">
                  <c:v>2015-2016</c:v>
                </c:pt>
                <c:pt idx="3">
                  <c:v>2016-2017</c:v>
                </c:pt>
                <c:pt idx="4">
                  <c:v>2017-2018</c:v>
                </c:pt>
                <c:pt idx="5">
                  <c:v>2018-2019</c:v>
                </c:pt>
              </c:strCache>
            </c:strRef>
          </c:cat>
          <c:val>
            <c:numRef>
              <c:f>SCR!$E$17:$J$17</c:f>
              <c:numCache>
                <c:formatCode>#,##0</c:formatCode>
                <c:ptCount val="6"/>
                <c:pt idx="0">
                  <c:v>0</c:v>
                </c:pt>
                <c:pt idx="1">
                  <c:v>0</c:v>
                </c:pt>
                <c:pt idx="2">
                  <c:v>0</c:v>
                </c:pt>
                <c:pt idx="3">
                  <c:v>0</c:v>
                </c:pt>
                <c:pt idx="4">
                  <c:v>0</c:v>
                </c:pt>
                <c:pt idx="5">
                  <c:v>0</c:v>
                </c:pt>
              </c:numCache>
            </c:numRef>
          </c:val>
        </c:ser>
        <c:overlap val="100"/>
        <c:axId val="72825088"/>
        <c:axId val="72830976"/>
      </c:barChart>
      <c:catAx>
        <c:axId val="72825088"/>
        <c:scaling>
          <c:orientation val="minMax"/>
        </c:scaling>
        <c:axPos val="b"/>
        <c:tickLblPos val="nextTo"/>
        <c:crossAx val="72830976"/>
        <c:crosses val="autoZero"/>
        <c:auto val="1"/>
        <c:lblAlgn val="ctr"/>
        <c:lblOffset val="100"/>
      </c:catAx>
      <c:valAx>
        <c:axId val="72830976"/>
        <c:scaling>
          <c:orientation val="minMax"/>
        </c:scaling>
        <c:axPos val="l"/>
        <c:majorGridlines/>
        <c:numFmt formatCode="0%" sourceLinked="1"/>
        <c:tickLblPos val="nextTo"/>
        <c:crossAx val="72825088"/>
        <c:crosses val="autoZero"/>
        <c:crossBetween val="between"/>
      </c:valAx>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US"/>
              <a:t>WCR Summary</a:t>
            </a:r>
          </a:p>
        </c:rich>
      </c:tx>
      <c:layout/>
    </c:title>
    <c:plotArea>
      <c:layout/>
      <c:barChart>
        <c:barDir val="col"/>
        <c:grouping val="percentStacked"/>
        <c:ser>
          <c:idx val="1"/>
          <c:order val="0"/>
          <c:tx>
            <c:v>Backlog NSR Surveys</c:v>
          </c:tx>
          <c:spPr>
            <a:solidFill>
              <a:prstClr val="black"/>
            </a:solidFill>
          </c:spPr>
          <c:cat>
            <c:strRef>
              <c:f>WCR!$E$3:$J$3</c:f>
              <c:strCache>
                <c:ptCount val="6"/>
                <c:pt idx="0">
                  <c:v>2013-2014</c:v>
                </c:pt>
                <c:pt idx="1">
                  <c:v>2014-2015</c:v>
                </c:pt>
                <c:pt idx="2">
                  <c:v>2015-2016</c:v>
                </c:pt>
                <c:pt idx="3">
                  <c:v>2016-2017</c:v>
                </c:pt>
                <c:pt idx="4">
                  <c:v>2017-2018</c:v>
                </c:pt>
                <c:pt idx="5">
                  <c:v>2018-2019</c:v>
                </c:pt>
              </c:strCache>
            </c:strRef>
          </c:cat>
          <c:val>
            <c:numRef>
              <c:f>WCR!$E$5:$J$5</c:f>
              <c:numCache>
                <c:formatCode>#,##0</c:formatCode>
                <c:ptCount val="6"/>
                <c:pt idx="0" formatCode="General">
                  <c:v>0</c:v>
                </c:pt>
                <c:pt idx="1">
                  <c:v>0</c:v>
                </c:pt>
                <c:pt idx="2">
                  <c:v>0</c:v>
                </c:pt>
                <c:pt idx="3">
                  <c:v>0</c:v>
                </c:pt>
                <c:pt idx="4">
                  <c:v>0</c:v>
                </c:pt>
                <c:pt idx="5">
                  <c:v>0</c:v>
                </c:pt>
              </c:numCache>
            </c:numRef>
          </c:val>
        </c:ser>
        <c:ser>
          <c:idx val="3"/>
          <c:order val="1"/>
          <c:tx>
            <c:v>MPB/Wildfire Surveys</c:v>
          </c:tx>
          <c:spPr>
            <a:solidFill>
              <a:srgbClr val="FF0000"/>
            </a:solidFill>
          </c:spPr>
          <c:cat>
            <c:strRef>
              <c:f>WCR!$E$3:$J$3</c:f>
              <c:strCache>
                <c:ptCount val="6"/>
                <c:pt idx="0">
                  <c:v>2013-2014</c:v>
                </c:pt>
                <c:pt idx="1">
                  <c:v>2014-2015</c:v>
                </c:pt>
                <c:pt idx="2">
                  <c:v>2015-2016</c:v>
                </c:pt>
                <c:pt idx="3">
                  <c:v>2016-2017</c:v>
                </c:pt>
                <c:pt idx="4">
                  <c:v>2017-2018</c:v>
                </c:pt>
                <c:pt idx="5">
                  <c:v>2018-2019</c:v>
                </c:pt>
              </c:strCache>
            </c:strRef>
          </c:cat>
          <c:val>
            <c:numRef>
              <c:f>WCR!$E$7:$J$7</c:f>
              <c:numCache>
                <c:formatCode>#,##0</c:formatCode>
                <c:ptCount val="6"/>
                <c:pt idx="0">
                  <c:v>7150</c:v>
                </c:pt>
                <c:pt idx="1">
                  <c:v>2860</c:v>
                </c:pt>
                <c:pt idx="2">
                  <c:v>0</c:v>
                </c:pt>
                <c:pt idx="3">
                  <c:v>0</c:v>
                </c:pt>
                <c:pt idx="4">
                  <c:v>0</c:v>
                </c:pt>
                <c:pt idx="5">
                  <c:v>0</c:v>
                </c:pt>
              </c:numCache>
            </c:numRef>
          </c:val>
        </c:ser>
        <c:ser>
          <c:idx val="5"/>
          <c:order val="2"/>
          <c:tx>
            <c:v>Defaulted Obligations Surveys</c:v>
          </c:tx>
          <c:cat>
            <c:strRef>
              <c:f>WCR!$E$3:$J$3</c:f>
              <c:strCache>
                <c:ptCount val="6"/>
                <c:pt idx="0">
                  <c:v>2013-2014</c:v>
                </c:pt>
                <c:pt idx="1">
                  <c:v>2014-2015</c:v>
                </c:pt>
                <c:pt idx="2">
                  <c:v>2015-2016</c:v>
                </c:pt>
                <c:pt idx="3">
                  <c:v>2016-2017</c:v>
                </c:pt>
                <c:pt idx="4">
                  <c:v>2017-2018</c:v>
                </c:pt>
                <c:pt idx="5">
                  <c:v>2018-2019</c:v>
                </c:pt>
              </c:strCache>
            </c:strRef>
          </c:cat>
          <c:val>
            <c:numRef>
              <c:f>WCR!$E$9:$J$9</c:f>
              <c:numCache>
                <c:formatCode>#,##0</c:formatCode>
                <c:ptCount val="6"/>
                <c:pt idx="0">
                  <c:v>0</c:v>
                </c:pt>
                <c:pt idx="1">
                  <c:v>0</c:v>
                </c:pt>
                <c:pt idx="2">
                  <c:v>0</c:v>
                </c:pt>
                <c:pt idx="3">
                  <c:v>0</c:v>
                </c:pt>
                <c:pt idx="4">
                  <c:v>0</c:v>
                </c:pt>
                <c:pt idx="5">
                  <c:v>0</c:v>
                </c:pt>
              </c:numCache>
            </c:numRef>
          </c:val>
        </c:ser>
        <c:ser>
          <c:idx val="7"/>
          <c:order val="3"/>
          <c:tx>
            <c:v>Brushing Surveys</c:v>
          </c:tx>
          <c:cat>
            <c:strRef>
              <c:f>WCR!$E$3:$J$3</c:f>
              <c:strCache>
                <c:ptCount val="6"/>
                <c:pt idx="0">
                  <c:v>2013-2014</c:v>
                </c:pt>
                <c:pt idx="1">
                  <c:v>2014-2015</c:v>
                </c:pt>
                <c:pt idx="2">
                  <c:v>2015-2016</c:v>
                </c:pt>
                <c:pt idx="3">
                  <c:v>2016-2017</c:v>
                </c:pt>
                <c:pt idx="4">
                  <c:v>2017-2018</c:v>
                </c:pt>
                <c:pt idx="5">
                  <c:v>2018-2019</c:v>
                </c:pt>
              </c:strCache>
            </c:strRef>
          </c:cat>
          <c:val>
            <c:numRef>
              <c:f>WCR!$E$11:$J$11</c:f>
              <c:numCache>
                <c:formatCode>#,##0</c:formatCode>
                <c:ptCount val="6"/>
                <c:pt idx="0">
                  <c:v>0</c:v>
                </c:pt>
                <c:pt idx="1">
                  <c:v>0</c:v>
                </c:pt>
                <c:pt idx="2">
                  <c:v>736</c:v>
                </c:pt>
                <c:pt idx="3">
                  <c:v>8954</c:v>
                </c:pt>
                <c:pt idx="4">
                  <c:v>5560</c:v>
                </c:pt>
                <c:pt idx="5">
                  <c:v>960</c:v>
                </c:pt>
              </c:numCache>
            </c:numRef>
          </c:val>
        </c:ser>
        <c:ser>
          <c:idx val="9"/>
          <c:order val="4"/>
          <c:tx>
            <c:v>Site Prep</c:v>
          </c:tx>
          <c:cat>
            <c:strRef>
              <c:f>WCR!$E$3:$J$3</c:f>
              <c:strCache>
                <c:ptCount val="6"/>
                <c:pt idx="0">
                  <c:v>2013-2014</c:v>
                </c:pt>
                <c:pt idx="1">
                  <c:v>2014-2015</c:v>
                </c:pt>
                <c:pt idx="2">
                  <c:v>2015-2016</c:v>
                </c:pt>
                <c:pt idx="3">
                  <c:v>2016-2017</c:v>
                </c:pt>
                <c:pt idx="4">
                  <c:v>2017-2018</c:v>
                </c:pt>
                <c:pt idx="5">
                  <c:v>2018-2019</c:v>
                </c:pt>
              </c:strCache>
            </c:strRef>
          </c:cat>
          <c:val>
            <c:numRef>
              <c:f>WCR!$E$13:$J$13</c:f>
              <c:numCache>
                <c:formatCode>#,##0</c:formatCode>
                <c:ptCount val="6"/>
                <c:pt idx="0">
                  <c:v>0</c:v>
                </c:pt>
                <c:pt idx="1">
                  <c:v>0</c:v>
                </c:pt>
                <c:pt idx="2">
                  <c:v>0</c:v>
                </c:pt>
                <c:pt idx="3">
                  <c:v>0</c:v>
                </c:pt>
                <c:pt idx="4">
                  <c:v>3500</c:v>
                </c:pt>
                <c:pt idx="5">
                  <c:v>3500</c:v>
                </c:pt>
              </c:numCache>
            </c:numRef>
          </c:val>
        </c:ser>
        <c:ser>
          <c:idx val="11"/>
          <c:order val="5"/>
          <c:tx>
            <c:v>Brushing</c:v>
          </c:tx>
          <c:spPr>
            <a:solidFill>
              <a:srgbClr val="92D050"/>
            </a:solidFill>
          </c:spPr>
          <c:cat>
            <c:strRef>
              <c:f>WCR!$E$3:$J$3</c:f>
              <c:strCache>
                <c:ptCount val="6"/>
                <c:pt idx="0">
                  <c:v>2013-2014</c:v>
                </c:pt>
                <c:pt idx="1">
                  <c:v>2014-2015</c:v>
                </c:pt>
                <c:pt idx="2">
                  <c:v>2015-2016</c:v>
                </c:pt>
                <c:pt idx="3">
                  <c:v>2016-2017</c:v>
                </c:pt>
                <c:pt idx="4">
                  <c:v>2017-2018</c:v>
                </c:pt>
                <c:pt idx="5">
                  <c:v>2018-2019</c:v>
                </c:pt>
              </c:strCache>
            </c:strRef>
          </c:cat>
          <c:val>
            <c:numRef>
              <c:f>WCR!$E$15:$J$15</c:f>
              <c:numCache>
                <c:formatCode>#,##0</c:formatCode>
                <c:ptCount val="6"/>
                <c:pt idx="0">
                  <c:v>82338</c:v>
                </c:pt>
                <c:pt idx="1">
                  <c:v>41169</c:v>
                </c:pt>
                <c:pt idx="2">
                  <c:v>0</c:v>
                </c:pt>
                <c:pt idx="3">
                  <c:v>0</c:v>
                </c:pt>
                <c:pt idx="4">
                  <c:v>0</c:v>
                </c:pt>
                <c:pt idx="5">
                  <c:v>0</c:v>
                </c:pt>
              </c:numCache>
            </c:numRef>
          </c:val>
        </c:ser>
        <c:ser>
          <c:idx val="13"/>
          <c:order val="6"/>
          <c:tx>
            <c:v>Planting</c:v>
          </c:tx>
          <c:cat>
            <c:strRef>
              <c:f>WCR!$E$3:$J$3</c:f>
              <c:strCache>
                <c:ptCount val="6"/>
                <c:pt idx="0">
                  <c:v>2013-2014</c:v>
                </c:pt>
                <c:pt idx="1">
                  <c:v>2014-2015</c:v>
                </c:pt>
                <c:pt idx="2">
                  <c:v>2015-2016</c:v>
                </c:pt>
                <c:pt idx="3">
                  <c:v>2016-2017</c:v>
                </c:pt>
                <c:pt idx="4">
                  <c:v>2017-2018</c:v>
                </c:pt>
                <c:pt idx="5">
                  <c:v>2018-2019</c:v>
                </c:pt>
              </c:strCache>
            </c:strRef>
          </c:cat>
          <c:val>
            <c:numRef>
              <c:f>WCR!$E$19:$J$19</c:f>
              <c:numCache>
                <c:formatCode>#,##0</c:formatCode>
                <c:ptCount val="6"/>
                <c:pt idx="0">
                  <c:v>93555</c:v>
                </c:pt>
                <c:pt idx="1">
                  <c:v>22246</c:v>
                </c:pt>
                <c:pt idx="2">
                  <c:v>457100</c:v>
                </c:pt>
                <c:pt idx="3">
                  <c:v>46250</c:v>
                </c:pt>
                <c:pt idx="4">
                  <c:v>5700</c:v>
                </c:pt>
                <c:pt idx="5">
                  <c:v>5700</c:v>
                </c:pt>
              </c:numCache>
            </c:numRef>
          </c:val>
        </c:ser>
        <c:ser>
          <c:idx val="16"/>
          <c:order val="7"/>
          <c:tx>
            <c:v>Overstory removal</c:v>
          </c:tx>
          <c:cat>
            <c:strRef>
              <c:f>WCR!$E$3:$J$3</c:f>
              <c:strCache>
                <c:ptCount val="6"/>
                <c:pt idx="0">
                  <c:v>2013-2014</c:v>
                </c:pt>
                <c:pt idx="1">
                  <c:v>2014-2015</c:v>
                </c:pt>
                <c:pt idx="2">
                  <c:v>2015-2016</c:v>
                </c:pt>
                <c:pt idx="3">
                  <c:v>2016-2017</c:v>
                </c:pt>
                <c:pt idx="4">
                  <c:v>2017-2018</c:v>
                </c:pt>
                <c:pt idx="5">
                  <c:v>2018-2019</c:v>
                </c:pt>
              </c:strCache>
            </c:strRef>
          </c:cat>
          <c:val>
            <c:numRef>
              <c:f>WCR!$E$22:$J$22</c:f>
              <c:numCache>
                <c:formatCode>#,##0</c:formatCode>
                <c:ptCount val="6"/>
                <c:pt idx="0">
                  <c:v>0</c:v>
                </c:pt>
                <c:pt idx="1">
                  <c:v>0</c:v>
                </c:pt>
                <c:pt idx="2">
                  <c:v>0</c:v>
                </c:pt>
                <c:pt idx="3">
                  <c:v>0</c:v>
                </c:pt>
                <c:pt idx="4">
                  <c:v>0</c:v>
                </c:pt>
                <c:pt idx="5">
                  <c:v>0</c:v>
                </c:pt>
              </c:numCache>
            </c:numRef>
          </c:val>
        </c:ser>
        <c:ser>
          <c:idx val="19"/>
          <c:order val="8"/>
          <c:tx>
            <c:v>TSM surveys</c:v>
          </c:tx>
          <c:spPr>
            <a:solidFill>
              <a:srgbClr val="FFC000"/>
            </a:solidFill>
          </c:spPr>
          <c:cat>
            <c:strRef>
              <c:f>WCR!$E$3:$J$3</c:f>
              <c:strCache>
                <c:ptCount val="6"/>
                <c:pt idx="0">
                  <c:v>2013-2014</c:v>
                </c:pt>
                <c:pt idx="1">
                  <c:v>2014-2015</c:v>
                </c:pt>
                <c:pt idx="2">
                  <c:v>2015-2016</c:v>
                </c:pt>
                <c:pt idx="3">
                  <c:v>2016-2017</c:v>
                </c:pt>
                <c:pt idx="4">
                  <c:v>2017-2018</c:v>
                </c:pt>
                <c:pt idx="5">
                  <c:v>2018-2019</c:v>
                </c:pt>
              </c:strCache>
            </c:strRef>
          </c:cat>
          <c:val>
            <c:numRef>
              <c:f>WCR!$E$25:$J$25</c:f>
              <c:numCache>
                <c:formatCode>#,##0</c:formatCode>
                <c:ptCount val="6"/>
                <c:pt idx="0">
                  <c:v>0</c:v>
                </c:pt>
                <c:pt idx="1">
                  <c:v>357525</c:v>
                </c:pt>
                <c:pt idx="2">
                  <c:v>494128</c:v>
                </c:pt>
                <c:pt idx="3">
                  <c:v>495881</c:v>
                </c:pt>
                <c:pt idx="4">
                  <c:v>465312</c:v>
                </c:pt>
                <c:pt idx="5">
                  <c:v>465312</c:v>
                </c:pt>
              </c:numCache>
            </c:numRef>
          </c:val>
        </c:ser>
        <c:ser>
          <c:idx val="21"/>
          <c:order val="9"/>
          <c:tx>
            <c:v>Conifer Release</c:v>
          </c:tx>
          <c:cat>
            <c:strRef>
              <c:f>WCR!$E$3:$J$3</c:f>
              <c:strCache>
                <c:ptCount val="6"/>
                <c:pt idx="0">
                  <c:v>2013-2014</c:v>
                </c:pt>
                <c:pt idx="1">
                  <c:v>2014-2015</c:v>
                </c:pt>
                <c:pt idx="2">
                  <c:v>2015-2016</c:v>
                </c:pt>
                <c:pt idx="3">
                  <c:v>2016-2017</c:v>
                </c:pt>
                <c:pt idx="4">
                  <c:v>2017-2018</c:v>
                </c:pt>
                <c:pt idx="5">
                  <c:v>2018-2019</c:v>
                </c:pt>
              </c:strCache>
            </c:strRef>
          </c:cat>
          <c:val>
            <c:numRef>
              <c:f>WCR!$E$27:$J$27</c:f>
              <c:numCache>
                <c:formatCode>#,##0</c:formatCode>
                <c:ptCount val="6"/>
                <c:pt idx="0">
                  <c:v>0</c:v>
                </c:pt>
                <c:pt idx="1">
                  <c:v>0</c:v>
                </c:pt>
                <c:pt idx="2">
                  <c:v>0</c:v>
                </c:pt>
                <c:pt idx="3">
                  <c:v>0</c:v>
                </c:pt>
                <c:pt idx="4">
                  <c:v>0</c:v>
                </c:pt>
                <c:pt idx="5">
                  <c:v>0</c:v>
                </c:pt>
              </c:numCache>
            </c:numRef>
          </c:val>
        </c:ser>
        <c:ser>
          <c:idx val="23"/>
          <c:order val="10"/>
          <c:tx>
            <c:v>Spacing</c:v>
          </c:tx>
          <c:spPr>
            <a:solidFill>
              <a:schemeClr val="accent3">
                <a:lumMod val="20000"/>
                <a:lumOff val="80000"/>
              </a:schemeClr>
            </a:solidFill>
          </c:spPr>
          <c:cat>
            <c:strRef>
              <c:f>WCR!$E$3:$J$3</c:f>
              <c:strCache>
                <c:ptCount val="6"/>
                <c:pt idx="0">
                  <c:v>2013-2014</c:v>
                </c:pt>
                <c:pt idx="1">
                  <c:v>2014-2015</c:v>
                </c:pt>
                <c:pt idx="2">
                  <c:v>2015-2016</c:v>
                </c:pt>
                <c:pt idx="3">
                  <c:v>2016-2017</c:v>
                </c:pt>
                <c:pt idx="4">
                  <c:v>2017-2018</c:v>
                </c:pt>
                <c:pt idx="5">
                  <c:v>2018-2019</c:v>
                </c:pt>
              </c:strCache>
            </c:strRef>
          </c:cat>
          <c:val>
            <c:numRef>
              <c:f>WCR!$E$29:$J$29</c:f>
              <c:numCache>
                <c:formatCode>#,##0</c:formatCode>
                <c:ptCount val="6"/>
                <c:pt idx="0">
                  <c:v>0</c:v>
                </c:pt>
                <c:pt idx="1">
                  <c:v>88300</c:v>
                </c:pt>
                <c:pt idx="2">
                  <c:v>206133</c:v>
                </c:pt>
                <c:pt idx="3">
                  <c:v>217233</c:v>
                </c:pt>
                <c:pt idx="4">
                  <c:v>167283</c:v>
                </c:pt>
                <c:pt idx="5">
                  <c:v>167283</c:v>
                </c:pt>
              </c:numCache>
            </c:numRef>
          </c:val>
        </c:ser>
        <c:ser>
          <c:idx val="25"/>
          <c:order val="11"/>
          <c:tx>
            <c:v>Fertilization</c:v>
          </c:tx>
          <c:cat>
            <c:strRef>
              <c:f>WCR!$E$3:$J$3</c:f>
              <c:strCache>
                <c:ptCount val="6"/>
                <c:pt idx="0">
                  <c:v>2013-2014</c:v>
                </c:pt>
                <c:pt idx="1">
                  <c:v>2014-2015</c:v>
                </c:pt>
                <c:pt idx="2">
                  <c:v>2015-2016</c:v>
                </c:pt>
                <c:pt idx="3">
                  <c:v>2016-2017</c:v>
                </c:pt>
                <c:pt idx="4">
                  <c:v>2017-2018</c:v>
                </c:pt>
                <c:pt idx="5">
                  <c:v>2018-2019</c:v>
                </c:pt>
              </c:strCache>
            </c:strRef>
          </c:cat>
          <c:val>
            <c:numRef>
              <c:f>WCR!$E$31:$J$31</c:f>
              <c:numCache>
                <c:formatCode>#,##0</c:formatCode>
                <c:ptCount val="6"/>
                <c:pt idx="0">
                  <c:v>0</c:v>
                </c:pt>
                <c:pt idx="1">
                  <c:v>2053500</c:v>
                </c:pt>
                <c:pt idx="2">
                  <c:v>2164694</c:v>
                </c:pt>
                <c:pt idx="3">
                  <c:v>2166302</c:v>
                </c:pt>
                <c:pt idx="4">
                  <c:v>2336193</c:v>
                </c:pt>
                <c:pt idx="5">
                  <c:v>2272170</c:v>
                </c:pt>
              </c:numCache>
            </c:numRef>
          </c:val>
        </c:ser>
        <c:ser>
          <c:idx val="27"/>
          <c:order val="12"/>
          <c:tx>
            <c:v>Pruning</c:v>
          </c:tx>
          <c:cat>
            <c:strRef>
              <c:f>WCR!$E$3:$J$3</c:f>
              <c:strCache>
                <c:ptCount val="6"/>
                <c:pt idx="0">
                  <c:v>2013-2014</c:v>
                </c:pt>
                <c:pt idx="1">
                  <c:v>2014-2015</c:v>
                </c:pt>
                <c:pt idx="2">
                  <c:v>2015-2016</c:v>
                </c:pt>
                <c:pt idx="3">
                  <c:v>2016-2017</c:v>
                </c:pt>
                <c:pt idx="4">
                  <c:v>2017-2018</c:v>
                </c:pt>
                <c:pt idx="5">
                  <c:v>2018-2019</c:v>
                </c:pt>
              </c:strCache>
            </c:strRef>
          </c:cat>
          <c:val>
            <c:numRef>
              <c:f>WCR!$E$33:$J$33</c:f>
              <c:numCache>
                <c:formatCode>#,##0</c:formatCode>
                <c:ptCount val="6"/>
                <c:pt idx="0">
                  <c:v>0</c:v>
                </c:pt>
                <c:pt idx="1">
                  <c:v>0</c:v>
                </c:pt>
                <c:pt idx="2">
                  <c:v>126400</c:v>
                </c:pt>
                <c:pt idx="3">
                  <c:v>0</c:v>
                </c:pt>
                <c:pt idx="4">
                  <c:v>0</c:v>
                </c:pt>
                <c:pt idx="5">
                  <c:v>0</c:v>
                </c:pt>
              </c:numCache>
            </c:numRef>
          </c:val>
        </c:ser>
        <c:ser>
          <c:idx val="29"/>
          <c:order val="13"/>
          <c:tx>
            <c:v>Access</c:v>
          </c:tx>
          <c:cat>
            <c:strRef>
              <c:f>WCR!$E$3:$J$3</c:f>
              <c:strCache>
                <c:ptCount val="6"/>
                <c:pt idx="0">
                  <c:v>2013-2014</c:v>
                </c:pt>
                <c:pt idx="1">
                  <c:v>2014-2015</c:v>
                </c:pt>
                <c:pt idx="2">
                  <c:v>2015-2016</c:v>
                </c:pt>
                <c:pt idx="3">
                  <c:v>2016-2017</c:v>
                </c:pt>
                <c:pt idx="4">
                  <c:v>2017-2018</c:v>
                </c:pt>
                <c:pt idx="5">
                  <c:v>2018-2019</c:v>
                </c:pt>
              </c:strCache>
            </c:strRef>
          </c:cat>
          <c:val>
            <c:numRef>
              <c:f>WCR!$E$35:$J$35</c:f>
              <c:numCache>
                <c:formatCode>#,##0</c:formatCode>
                <c:ptCount val="6"/>
                <c:pt idx="0">
                  <c:v>0</c:v>
                </c:pt>
                <c:pt idx="1">
                  <c:v>0</c:v>
                </c:pt>
                <c:pt idx="2">
                  <c:v>0</c:v>
                </c:pt>
                <c:pt idx="3">
                  <c:v>0</c:v>
                </c:pt>
                <c:pt idx="4">
                  <c:v>0</c:v>
                </c:pt>
                <c:pt idx="5">
                  <c:v>0</c:v>
                </c:pt>
              </c:numCache>
            </c:numRef>
          </c:val>
        </c:ser>
        <c:ser>
          <c:idx val="30"/>
          <c:order val="14"/>
          <c:tx>
            <c:v>Overview Planning</c:v>
          </c:tx>
          <c:cat>
            <c:strRef>
              <c:f>WCR!$E$3:$J$3</c:f>
              <c:strCache>
                <c:ptCount val="6"/>
                <c:pt idx="0">
                  <c:v>2013-2014</c:v>
                </c:pt>
                <c:pt idx="1">
                  <c:v>2014-2015</c:v>
                </c:pt>
                <c:pt idx="2">
                  <c:v>2015-2016</c:v>
                </c:pt>
                <c:pt idx="3">
                  <c:v>2016-2017</c:v>
                </c:pt>
                <c:pt idx="4">
                  <c:v>2017-2018</c:v>
                </c:pt>
                <c:pt idx="5">
                  <c:v>2018-2019</c:v>
                </c:pt>
              </c:strCache>
            </c:strRef>
          </c:cat>
          <c:val>
            <c:numRef>
              <c:f>WCR!$E$36:$J$36</c:f>
              <c:numCache>
                <c:formatCode>#,##0</c:formatCode>
                <c:ptCount val="6"/>
                <c:pt idx="0">
                  <c:v>20000</c:v>
                </c:pt>
                <c:pt idx="1">
                  <c:v>20000</c:v>
                </c:pt>
                <c:pt idx="2">
                  <c:v>20000</c:v>
                </c:pt>
                <c:pt idx="3">
                  <c:v>20000</c:v>
                </c:pt>
                <c:pt idx="4">
                  <c:v>20000</c:v>
                </c:pt>
                <c:pt idx="5">
                  <c:v>20000</c:v>
                </c:pt>
              </c:numCache>
            </c:numRef>
          </c:val>
        </c:ser>
        <c:ser>
          <c:idx val="31"/>
          <c:order val="15"/>
          <c:tx>
            <c:v>Program Support (Admin)</c:v>
          </c:tx>
          <c:spPr>
            <a:solidFill>
              <a:srgbClr val="FFFF00"/>
            </a:solidFill>
          </c:spPr>
          <c:cat>
            <c:strRef>
              <c:f>WCR!$E$3:$J$3</c:f>
              <c:strCache>
                <c:ptCount val="6"/>
                <c:pt idx="0">
                  <c:v>2013-2014</c:v>
                </c:pt>
                <c:pt idx="1">
                  <c:v>2014-2015</c:v>
                </c:pt>
                <c:pt idx="2">
                  <c:v>2015-2016</c:v>
                </c:pt>
                <c:pt idx="3">
                  <c:v>2016-2017</c:v>
                </c:pt>
                <c:pt idx="4">
                  <c:v>2017-2018</c:v>
                </c:pt>
                <c:pt idx="5">
                  <c:v>2018-2019</c:v>
                </c:pt>
              </c:strCache>
            </c:strRef>
          </c:cat>
          <c:val>
            <c:numRef>
              <c:f>WCR!$E$37:$J$37</c:f>
              <c:numCache>
                <c:formatCode>#,##0</c:formatCode>
                <c:ptCount val="6"/>
                <c:pt idx="0">
                  <c:v>18304.300000000003</c:v>
                </c:pt>
                <c:pt idx="1">
                  <c:v>256560</c:v>
                </c:pt>
                <c:pt idx="2">
                  <c:v>344919.10000000003</c:v>
                </c:pt>
                <c:pt idx="3">
                  <c:v>293462</c:v>
                </c:pt>
                <c:pt idx="4">
                  <c:v>298354.8</c:v>
                </c:pt>
                <c:pt idx="5">
                  <c:v>291492.5</c:v>
                </c:pt>
              </c:numCache>
            </c:numRef>
          </c:val>
        </c:ser>
        <c:ser>
          <c:idx val="0"/>
          <c:order val="16"/>
          <c:tx>
            <c:strRef>
              <c:f>WCR!$C$16</c:f>
              <c:strCache>
                <c:ptCount val="1"/>
                <c:pt idx="0">
                  <c:v>Repression Density Spacing</c:v>
                </c:pt>
              </c:strCache>
            </c:strRef>
          </c:tx>
          <c:cat>
            <c:strRef>
              <c:f>WCR!$E$3:$J$3</c:f>
              <c:strCache>
                <c:ptCount val="6"/>
                <c:pt idx="0">
                  <c:v>2013-2014</c:v>
                </c:pt>
                <c:pt idx="1">
                  <c:v>2014-2015</c:v>
                </c:pt>
                <c:pt idx="2">
                  <c:v>2015-2016</c:v>
                </c:pt>
                <c:pt idx="3">
                  <c:v>2016-2017</c:v>
                </c:pt>
                <c:pt idx="4">
                  <c:v>2017-2018</c:v>
                </c:pt>
                <c:pt idx="5">
                  <c:v>2018-2019</c:v>
                </c:pt>
              </c:strCache>
            </c:strRef>
          </c:cat>
          <c:val>
            <c:numRef>
              <c:f>WCR!$E$17:$J$17</c:f>
              <c:numCache>
                <c:formatCode>#,##0</c:formatCode>
                <c:ptCount val="6"/>
                <c:pt idx="0">
                  <c:v>0</c:v>
                </c:pt>
                <c:pt idx="1">
                  <c:v>0</c:v>
                </c:pt>
                <c:pt idx="2">
                  <c:v>0</c:v>
                </c:pt>
                <c:pt idx="3">
                  <c:v>0</c:v>
                </c:pt>
                <c:pt idx="4">
                  <c:v>0</c:v>
                </c:pt>
                <c:pt idx="5">
                  <c:v>0</c:v>
                </c:pt>
              </c:numCache>
            </c:numRef>
          </c:val>
        </c:ser>
        <c:overlap val="100"/>
        <c:axId val="72925184"/>
        <c:axId val="72926720"/>
      </c:barChart>
      <c:catAx>
        <c:axId val="72925184"/>
        <c:scaling>
          <c:orientation val="minMax"/>
        </c:scaling>
        <c:axPos val="b"/>
        <c:tickLblPos val="nextTo"/>
        <c:crossAx val="72926720"/>
        <c:crosses val="autoZero"/>
        <c:auto val="1"/>
        <c:lblAlgn val="ctr"/>
        <c:lblOffset val="100"/>
      </c:catAx>
      <c:valAx>
        <c:axId val="72926720"/>
        <c:scaling>
          <c:orientation val="minMax"/>
        </c:scaling>
        <c:axPos val="l"/>
        <c:majorGridlines/>
        <c:numFmt formatCode="0%" sourceLinked="1"/>
        <c:tickLblPos val="nextTo"/>
        <c:crossAx val="72925184"/>
        <c:crosses val="autoZero"/>
        <c:crossBetween val="between"/>
      </c:valAx>
    </c:plotArea>
    <c:plotVisOnly val="1"/>
    <c:dispBlanksAs val="gap"/>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TOR Summary</a:t>
            </a:r>
          </a:p>
        </c:rich>
      </c:tx>
      <c:layout/>
    </c:title>
    <c:plotArea>
      <c:layout/>
      <c:barChart>
        <c:barDir val="col"/>
        <c:grouping val="percentStacked"/>
        <c:ser>
          <c:idx val="1"/>
          <c:order val="0"/>
          <c:tx>
            <c:v>Backlog NSR Surveys</c:v>
          </c:tx>
          <c:cat>
            <c:strRef>
              <c:f>TOR!$E$3:$J$3</c:f>
              <c:strCache>
                <c:ptCount val="6"/>
                <c:pt idx="0">
                  <c:v>2013-2014</c:v>
                </c:pt>
                <c:pt idx="1">
                  <c:v>2014-2015</c:v>
                </c:pt>
                <c:pt idx="2">
                  <c:v>2015-2016</c:v>
                </c:pt>
                <c:pt idx="3">
                  <c:v>2016-2017</c:v>
                </c:pt>
                <c:pt idx="4">
                  <c:v>2017-2018</c:v>
                </c:pt>
                <c:pt idx="5">
                  <c:v>2018-2019</c:v>
                </c:pt>
              </c:strCache>
            </c:strRef>
          </c:cat>
          <c:val>
            <c:numRef>
              <c:f>TOR!$E$5:$J$5</c:f>
              <c:numCache>
                <c:formatCode>#,##0</c:formatCode>
                <c:ptCount val="6"/>
                <c:pt idx="0" formatCode="General">
                  <c:v>11130</c:v>
                </c:pt>
                <c:pt idx="1">
                  <c:v>24800</c:v>
                </c:pt>
                <c:pt idx="2">
                  <c:v>12500</c:v>
                </c:pt>
                <c:pt idx="3">
                  <c:v>5000</c:v>
                </c:pt>
                <c:pt idx="4">
                  <c:v>5000</c:v>
                </c:pt>
                <c:pt idx="5">
                  <c:v>5000</c:v>
                </c:pt>
              </c:numCache>
            </c:numRef>
          </c:val>
        </c:ser>
        <c:ser>
          <c:idx val="3"/>
          <c:order val="1"/>
          <c:tx>
            <c:v>MPB/Wildfire Surveys</c:v>
          </c:tx>
          <c:spPr>
            <a:solidFill>
              <a:srgbClr val="FF0000"/>
            </a:solidFill>
          </c:spPr>
          <c:cat>
            <c:strRef>
              <c:f>TOR!$E$3:$J$3</c:f>
              <c:strCache>
                <c:ptCount val="6"/>
                <c:pt idx="0">
                  <c:v>2013-2014</c:v>
                </c:pt>
                <c:pt idx="1">
                  <c:v>2014-2015</c:v>
                </c:pt>
                <c:pt idx="2">
                  <c:v>2015-2016</c:v>
                </c:pt>
                <c:pt idx="3">
                  <c:v>2016-2017</c:v>
                </c:pt>
                <c:pt idx="4">
                  <c:v>2017-2018</c:v>
                </c:pt>
                <c:pt idx="5">
                  <c:v>2018-2019</c:v>
                </c:pt>
              </c:strCache>
            </c:strRef>
          </c:cat>
          <c:val>
            <c:numRef>
              <c:f>TOR!$E$7:$J$7</c:f>
              <c:numCache>
                <c:formatCode>#,##0</c:formatCode>
                <c:ptCount val="6"/>
                <c:pt idx="0">
                  <c:v>229500</c:v>
                </c:pt>
                <c:pt idx="1">
                  <c:v>91000</c:v>
                </c:pt>
                <c:pt idx="2">
                  <c:v>62250</c:v>
                </c:pt>
                <c:pt idx="3">
                  <c:v>56800</c:v>
                </c:pt>
                <c:pt idx="4">
                  <c:v>51800</c:v>
                </c:pt>
                <c:pt idx="5">
                  <c:v>51800</c:v>
                </c:pt>
              </c:numCache>
            </c:numRef>
          </c:val>
        </c:ser>
        <c:ser>
          <c:idx val="5"/>
          <c:order val="2"/>
          <c:tx>
            <c:v>Defaulted Obligations Surveys</c:v>
          </c:tx>
          <c:cat>
            <c:strRef>
              <c:f>TOR!$E$3:$J$3</c:f>
              <c:strCache>
                <c:ptCount val="6"/>
                <c:pt idx="0">
                  <c:v>2013-2014</c:v>
                </c:pt>
                <c:pt idx="1">
                  <c:v>2014-2015</c:v>
                </c:pt>
                <c:pt idx="2">
                  <c:v>2015-2016</c:v>
                </c:pt>
                <c:pt idx="3">
                  <c:v>2016-2017</c:v>
                </c:pt>
                <c:pt idx="4">
                  <c:v>2017-2018</c:v>
                </c:pt>
                <c:pt idx="5">
                  <c:v>2018-2019</c:v>
                </c:pt>
              </c:strCache>
            </c:strRef>
          </c:cat>
          <c:val>
            <c:numRef>
              <c:f>TOR!$E$9:$J$9</c:f>
              <c:numCache>
                <c:formatCode>#,##0</c:formatCode>
                <c:ptCount val="6"/>
                <c:pt idx="0">
                  <c:v>1200</c:v>
                </c:pt>
                <c:pt idx="1">
                  <c:v>3810</c:v>
                </c:pt>
                <c:pt idx="2">
                  <c:v>9990</c:v>
                </c:pt>
                <c:pt idx="3">
                  <c:v>780</c:v>
                </c:pt>
                <c:pt idx="4">
                  <c:v>1200</c:v>
                </c:pt>
                <c:pt idx="5">
                  <c:v>780</c:v>
                </c:pt>
              </c:numCache>
            </c:numRef>
          </c:val>
        </c:ser>
        <c:ser>
          <c:idx val="7"/>
          <c:order val="3"/>
          <c:tx>
            <c:v>Brushing Surveys</c:v>
          </c:tx>
          <c:cat>
            <c:strRef>
              <c:f>TOR!$E$3:$J$3</c:f>
              <c:strCache>
                <c:ptCount val="6"/>
                <c:pt idx="0">
                  <c:v>2013-2014</c:v>
                </c:pt>
                <c:pt idx="1">
                  <c:v>2014-2015</c:v>
                </c:pt>
                <c:pt idx="2">
                  <c:v>2015-2016</c:v>
                </c:pt>
                <c:pt idx="3">
                  <c:v>2016-2017</c:v>
                </c:pt>
                <c:pt idx="4">
                  <c:v>2017-2018</c:v>
                </c:pt>
                <c:pt idx="5">
                  <c:v>2018-2019</c:v>
                </c:pt>
              </c:strCache>
            </c:strRef>
          </c:cat>
          <c:val>
            <c:numRef>
              <c:f>TOR!$E$11:$J$11</c:f>
              <c:numCache>
                <c:formatCode>#,##0</c:formatCode>
                <c:ptCount val="6"/>
                <c:pt idx="0">
                  <c:v>130627</c:v>
                </c:pt>
                <c:pt idx="1">
                  <c:v>306622</c:v>
                </c:pt>
                <c:pt idx="2">
                  <c:v>263719</c:v>
                </c:pt>
                <c:pt idx="3">
                  <c:v>201708</c:v>
                </c:pt>
                <c:pt idx="4">
                  <c:v>132480</c:v>
                </c:pt>
                <c:pt idx="5">
                  <c:v>287472</c:v>
                </c:pt>
              </c:numCache>
            </c:numRef>
          </c:val>
        </c:ser>
        <c:ser>
          <c:idx val="9"/>
          <c:order val="4"/>
          <c:tx>
            <c:v>Site Prep</c:v>
          </c:tx>
          <c:cat>
            <c:strRef>
              <c:f>TOR!$E$3:$J$3</c:f>
              <c:strCache>
                <c:ptCount val="6"/>
                <c:pt idx="0">
                  <c:v>2013-2014</c:v>
                </c:pt>
                <c:pt idx="1">
                  <c:v>2014-2015</c:v>
                </c:pt>
                <c:pt idx="2">
                  <c:v>2015-2016</c:v>
                </c:pt>
                <c:pt idx="3">
                  <c:v>2016-2017</c:v>
                </c:pt>
                <c:pt idx="4">
                  <c:v>2017-2018</c:v>
                </c:pt>
                <c:pt idx="5">
                  <c:v>2018-2019</c:v>
                </c:pt>
              </c:strCache>
            </c:strRef>
          </c:cat>
          <c:val>
            <c:numRef>
              <c:f>TOR!$E$13:$J$13</c:f>
              <c:numCache>
                <c:formatCode>#,##0</c:formatCode>
                <c:ptCount val="6"/>
                <c:pt idx="0">
                  <c:v>352125</c:v>
                </c:pt>
                <c:pt idx="1">
                  <c:v>403500</c:v>
                </c:pt>
                <c:pt idx="2">
                  <c:v>242500</c:v>
                </c:pt>
                <c:pt idx="3">
                  <c:v>155500</c:v>
                </c:pt>
                <c:pt idx="4">
                  <c:v>113000</c:v>
                </c:pt>
                <c:pt idx="5">
                  <c:v>99000</c:v>
                </c:pt>
              </c:numCache>
            </c:numRef>
          </c:val>
        </c:ser>
        <c:ser>
          <c:idx val="11"/>
          <c:order val="5"/>
          <c:tx>
            <c:v>Brushing</c:v>
          </c:tx>
          <c:spPr>
            <a:solidFill>
              <a:srgbClr val="92D050"/>
            </a:solidFill>
          </c:spPr>
          <c:cat>
            <c:strRef>
              <c:f>TOR!$E$3:$J$3</c:f>
              <c:strCache>
                <c:ptCount val="6"/>
                <c:pt idx="0">
                  <c:v>2013-2014</c:v>
                </c:pt>
                <c:pt idx="1">
                  <c:v>2014-2015</c:v>
                </c:pt>
                <c:pt idx="2">
                  <c:v>2015-2016</c:v>
                </c:pt>
                <c:pt idx="3">
                  <c:v>2016-2017</c:v>
                </c:pt>
                <c:pt idx="4">
                  <c:v>2017-2018</c:v>
                </c:pt>
                <c:pt idx="5">
                  <c:v>2018-2019</c:v>
                </c:pt>
              </c:strCache>
            </c:strRef>
          </c:cat>
          <c:val>
            <c:numRef>
              <c:f>TOR!$E$15:$J$15</c:f>
              <c:numCache>
                <c:formatCode>#,##0</c:formatCode>
                <c:ptCount val="6"/>
                <c:pt idx="0">
                  <c:v>110480</c:v>
                </c:pt>
                <c:pt idx="1">
                  <c:v>167510</c:v>
                </c:pt>
                <c:pt idx="2">
                  <c:v>154810</c:v>
                </c:pt>
                <c:pt idx="3">
                  <c:v>183250</c:v>
                </c:pt>
                <c:pt idx="4">
                  <c:v>143250</c:v>
                </c:pt>
                <c:pt idx="5">
                  <c:v>143250</c:v>
                </c:pt>
              </c:numCache>
            </c:numRef>
          </c:val>
        </c:ser>
        <c:ser>
          <c:idx val="13"/>
          <c:order val="6"/>
          <c:tx>
            <c:v>Planting</c:v>
          </c:tx>
          <c:cat>
            <c:strRef>
              <c:f>TOR!$E$3:$J$3</c:f>
              <c:strCache>
                <c:ptCount val="6"/>
                <c:pt idx="0">
                  <c:v>2013-2014</c:v>
                </c:pt>
                <c:pt idx="1">
                  <c:v>2014-2015</c:v>
                </c:pt>
                <c:pt idx="2">
                  <c:v>2015-2016</c:v>
                </c:pt>
                <c:pt idx="3">
                  <c:v>2016-2017</c:v>
                </c:pt>
                <c:pt idx="4">
                  <c:v>2017-2018</c:v>
                </c:pt>
                <c:pt idx="5">
                  <c:v>2018-2019</c:v>
                </c:pt>
              </c:strCache>
            </c:strRef>
          </c:cat>
          <c:val>
            <c:numRef>
              <c:f>TOR!$E$19:$J$19</c:f>
              <c:numCache>
                <c:formatCode>#,##0</c:formatCode>
                <c:ptCount val="6"/>
                <c:pt idx="0">
                  <c:v>1775006</c:v>
                </c:pt>
                <c:pt idx="1">
                  <c:v>1350340</c:v>
                </c:pt>
                <c:pt idx="2">
                  <c:v>1464640</c:v>
                </c:pt>
                <c:pt idx="3">
                  <c:v>558100</c:v>
                </c:pt>
                <c:pt idx="4">
                  <c:v>433200</c:v>
                </c:pt>
                <c:pt idx="5">
                  <c:v>331800</c:v>
                </c:pt>
              </c:numCache>
            </c:numRef>
          </c:val>
        </c:ser>
        <c:ser>
          <c:idx val="16"/>
          <c:order val="7"/>
          <c:tx>
            <c:v>Overstory removal</c:v>
          </c:tx>
          <c:cat>
            <c:strRef>
              <c:f>TOR!$E$3:$J$3</c:f>
              <c:strCache>
                <c:ptCount val="6"/>
                <c:pt idx="0">
                  <c:v>2013-2014</c:v>
                </c:pt>
                <c:pt idx="1">
                  <c:v>2014-2015</c:v>
                </c:pt>
                <c:pt idx="2">
                  <c:v>2015-2016</c:v>
                </c:pt>
                <c:pt idx="3">
                  <c:v>2016-2017</c:v>
                </c:pt>
                <c:pt idx="4">
                  <c:v>2017-2018</c:v>
                </c:pt>
                <c:pt idx="5">
                  <c:v>2018-2019</c:v>
                </c:pt>
              </c:strCache>
            </c:strRef>
          </c:cat>
          <c:val>
            <c:numRef>
              <c:f>TOR!$E$22:$J$22</c:f>
              <c:numCache>
                <c:formatCode>#,##0</c:formatCode>
                <c:ptCount val="6"/>
                <c:pt idx="0">
                  <c:v>179725</c:v>
                </c:pt>
                <c:pt idx="1">
                  <c:v>45000</c:v>
                </c:pt>
                <c:pt idx="2">
                  <c:v>0</c:v>
                </c:pt>
                <c:pt idx="3">
                  <c:v>0</c:v>
                </c:pt>
                <c:pt idx="4">
                  <c:v>0</c:v>
                </c:pt>
                <c:pt idx="5">
                  <c:v>0</c:v>
                </c:pt>
              </c:numCache>
            </c:numRef>
          </c:val>
        </c:ser>
        <c:ser>
          <c:idx val="19"/>
          <c:order val="8"/>
          <c:tx>
            <c:v>TSM surveys</c:v>
          </c:tx>
          <c:spPr>
            <a:solidFill>
              <a:srgbClr val="FFC000"/>
            </a:solidFill>
          </c:spPr>
          <c:cat>
            <c:strRef>
              <c:f>TOR!$E$3:$J$3</c:f>
              <c:strCache>
                <c:ptCount val="6"/>
                <c:pt idx="0">
                  <c:v>2013-2014</c:v>
                </c:pt>
                <c:pt idx="1">
                  <c:v>2014-2015</c:v>
                </c:pt>
                <c:pt idx="2">
                  <c:v>2015-2016</c:v>
                </c:pt>
                <c:pt idx="3">
                  <c:v>2016-2017</c:v>
                </c:pt>
                <c:pt idx="4">
                  <c:v>2017-2018</c:v>
                </c:pt>
                <c:pt idx="5">
                  <c:v>2018-2019</c:v>
                </c:pt>
              </c:strCache>
            </c:strRef>
          </c:cat>
          <c:val>
            <c:numRef>
              <c:f>TOR!$E$25:$J$25</c:f>
              <c:numCache>
                <c:formatCode>#,##0</c:formatCode>
                <c:ptCount val="6"/>
                <c:pt idx="0">
                  <c:v>0</c:v>
                </c:pt>
                <c:pt idx="1">
                  <c:v>149960</c:v>
                </c:pt>
                <c:pt idx="2">
                  <c:v>63080</c:v>
                </c:pt>
                <c:pt idx="3">
                  <c:v>53000</c:v>
                </c:pt>
                <c:pt idx="4">
                  <c:v>53000</c:v>
                </c:pt>
                <c:pt idx="5">
                  <c:v>53000</c:v>
                </c:pt>
              </c:numCache>
            </c:numRef>
          </c:val>
        </c:ser>
        <c:ser>
          <c:idx val="21"/>
          <c:order val="9"/>
          <c:tx>
            <c:v>Conifer Release</c:v>
          </c:tx>
          <c:cat>
            <c:strRef>
              <c:f>TOR!$E$3:$J$3</c:f>
              <c:strCache>
                <c:ptCount val="6"/>
                <c:pt idx="0">
                  <c:v>2013-2014</c:v>
                </c:pt>
                <c:pt idx="1">
                  <c:v>2014-2015</c:v>
                </c:pt>
                <c:pt idx="2">
                  <c:v>2015-2016</c:v>
                </c:pt>
                <c:pt idx="3">
                  <c:v>2016-2017</c:v>
                </c:pt>
                <c:pt idx="4">
                  <c:v>2017-2018</c:v>
                </c:pt>
                <c:pt idx="5">
                  <c:v>2018-2019</c:v>
                </c:pt>
              </c:strCache>
            </c:strRef>
          </c:cat>
          <c:val>
            <c:numRef>
              <c:f>TOR!$E$27:$J$27</c:f>
              <c:numCache>
                <c:formatCode>#,##0</c:formatCode>
                <c:ptCount val="6"/>
                <c:pt idx="0">
                  <c:v>0</c:v>
                </c:pt>
                <c:pt idx="1">
                  <c:v>21300</c:v>
                </c:pt>
                <c:pt idx="2">
                  <c:v>44000</c:v>
                </c:pt>
                <c:pt idx="3">
                  <c:v>8000</c:v>
                </c:pt>
                <c:pt idx="4">
                  <c:v>8000</c:v>
                </c:pt>
                <c:pt idx="5">
                  <c:v>8000</c:v>
                </c:pt>
              </c:numCache>
            </c:numRef>
          </c:val>
        </c:ser>
        <c:ser>
          <c:idx val="23"/>
          <c:order val="10"/>
          <c:tx>
            <c:v>Spacing</c:v>
          </c:tx>
          <c:spPr>
            <a:solidFill>
              <a:schemeClr val="accent3">
                <a:lumMod val="20000"/>
                <a:lumOff val="80000"/>
              </a:schemeClr>
            </a:solidFill>
          </c:spPr>
          <c:cat>
            <c:strRef>
              <c:f>TOR!$E$3:$J$3</c:f>
              <c:strCache>
                <c:ptCount val="6"/>
                <c:pt idx="0">
                  <c:v>2013-2014</c:v>
                </c:pt>
                <c:pt idx="1">
                  <c:v>2014-2015</c:v>
                </c:pt>
                <c:pt idx="2">
                  <c:v>2015-2016</c:v>
                </c:pt>
                <c:pt idx="3">
                  <c:v>2016-2017</c:v>
                </c:pt>
                <c:pt idx="4">
                  <c:v>2017-2018</c:v>
                </c:pt>
                <c:pt idx="5">
                  <c:v>2018-2019</c:v>
                </c:pt>
              </c:strCache>
            </c:strRef>
          </c:cat>
          <c:val>
            <c:numRef>
              <c:f>TOR!$E$29:$J$29</c:f>
              <c:numCache>
                <c:formatCode>#,##0</c:formatCode>
                <c:ptCount val="6"/>
                <c:pt idx="0">
                  <c:v>0</c:v>
                </c:pt>
                <c:pt idx="1">
                  <c:v>616420</c:v>
                </c:pt>
                <c:pt idx="2">
                  <c:v>1010000</c:v>
                </c:pt>
                <c:pt idx="3">
                  <c:v>900000</c:v>
                </c:pt>
                <c:pt idx="4">
                  <c:v>900000</c:v>
                </c:pt>
                <c:pt idx="5">
                  <c:v>900000</c:v>
                </c:pt>
              </c:numCache>
            </c:numRef>
          </c:val>
        </c:ser>
        <c:ser>
          <c:idx val="25"/>
          <c:order val="11"/>
          <c:tx>
            <c:v>Fertilization</c:v>
          </c:tx>
          <c:cat>
            <c:strRef>
              <c:f>TOR!$E$3:$J$3</c:f>
              <c:strCache>
                <c:ptCount val="6"/>
                <c:pt idx="0">
                  <c:v>2013-2014</c:v>
                </c:pt>
                <c:pt idx="1">
                  <c:v>2014-2015</c:v>
                </c:pt>
                <c:pt idx="2">
                  <c:v>2015-2016</c:v>
                </c:pt>
                <c:pt idx="3">
                  <c:v>2016-2017</c:v>
                </c:pt>
                <c:pt idx="4">
                  <c:v>2017-2018</c:v>
                </c:pt>
                <c:pt idx="5">
                  <c:v>2018-2019</c:v>
                </c:pt>
              </c:strCache>
            </c:strRef>
          </c:cat>
          <c:val>
            <c:numRef>
              <c:f>TOR!$E$31:$J$31</c:f>
              <c:numCache>
                <c:formatCode>#,##0</c:formatCode>
                <c:ptCount val="6"/>
                <c:pt idx="0">
                  <c:v>0</c:v>
                </c:pt>
                <c:pt idx="1">
                  <c:v>562800</c:v>
                </c:pt>
                <c:pt idx="2">
                  <c:v>675000</c:v>
                </c:pt>
                <c:pt idx="3">
                  <c:v>509000</c:v>
                </c:pt>
                <c:pt idx="4">
                  <c:v>469000</c:v>
                </c:pt>
                <c:pt idx="5">
                  <c:v>429000</c:v>
                </c:pt>
              </c:numCache>
            </c:numRef>
          </c:val>
        </c:ser>
        <c:ser>
          <c:idx val="27"/>
          <c:order val="12"/>
          <c:tx>
            <c:v>Pruning</c:v>
          </c:tx>
          <c:cat>
            <c:strRef>
              <c:f>TOR!$E$3:$J$3</c:f>
              <c:strCache>
                <c:ptCount val="6"/>
                <c:pt idx="0">
                  <c:v>2013-2014</c:v>
                </c:pt>
                <c:pt idx="1">
                  <c:v>2014-2015</c:v>
                </c:pt>
                <c:pt idx="2">
                  <c:v>2015-2016</c:v>
                </c:pt>
                <c:pt idx="3">
                  <c:v>2016-2017</c:v>
                </c:pt>
                <c:pt idx="4">
                  <c:v>2017-2018</c:v>
                </c:pt>
                <c:pt idx="5">
                  <c:v>2018-2019</c:v>
                </c:pt>
              </c:strCache>
            </c:strRef>
          </c:cat>
          <c:val>
            <c:numRef>
              <c:f>TOR!$E$33:$J$33</c:f>
              <c:numCache>
                <c:formatCode>#,##0</c:formatCode>
                <c:ptCount val="6"/>
                <c:pt idx="0">
                  <c:v>0</c:v>
                </c:pt>
                <c:pt idx="1">
                  <c:v>0</c:v>
                </c:pt>
                <c:pt idx="2">
                  <c:v>50000</c:v>
                </c:pt>
                <c:pt idx="3">
                  <c:v>50000</c:v>
                </c:pt>
                <c:pt idx="4">
                  <c:v>50000</c:v>
                </c:pt>
                <c:pt idx="5">
                  <c:v>50000</c:v>
                </c:pt>
              </c:numCache>
            </c:numRef>
          </c:val>
        </c:ser>
        <c:ser>
          <c:idx val="29"/>
          <c:order val="13"/>
          <c:tx>
            <c:v>Access</c:v>
          </c:tx>
          <c:cat>
            <c:strRef>
              <c:f>TOR!$E$3:$J$3</c:f>
              <c:strCache>
                <c:ptCount val="6"/>
                <c:pt idx="0">
                  <c:v>2013-2014</c:v>
                </c:pt>
                <c:pt idx="1">
                  <c:v>2014-2015</c:v>
                </c:pt>
                <c:pt idx="2">
                  <c:v>2015-2016</c:v>
                </c:pt>
                <c:pt idx="3">
                  <c:v>2016-2017</c:v>
                </c:pt>
                <c:pt idx="4">
                  <c:v>2017-2018</c:v>
                </c:pt>
                <c:pt idx="5">
                  <c:v>2018-2019</c:v>
                </c:pt>
              </c:strCache>
            </c:strRef>
          </c:cat>
          <c:val>
            <c:numRef>
              <c:f>TOR!$E$35:$J$35</c:f>
              <c:numCache>
                <c:formatCode>#,##0</c:formatCode>
                <c:ptCount val="6"/>
                <c:pt idx="0">
                  <c:v>40000</c:v>
                </c:pt>
                <c:pt idx="1">
                  <c:v>60000</c:v>
                </c:pt>
                <c:pt idx="2">
                  <c:v>50000</c:v>
                </c:pt>
                <c:pt idx="3">
                  <c:v>50000</c:v>
                </c:pt>
                <c:pt idx="4">
                  <c:v>50000</c:v>
                </c:pt>
                <c:pt idx="5">
                  <c:v>50000</c:v>
                </c:pt>
              </c:numCache>
            </c:numRef>
          </c:val>
        </c:ser>
        <c:ser>
          <c:idx val="30"/>
          <c:order val="14"/>
          <c:tx>
            <c:v>Overview Planning</c:v>
          </c:tx>
          <c:cat>
            <c:strRef>
              <c:f>TOR!$E$3:$J$3</c:f>
              <c:strCache>
                <c:ptCount val="6"/>
                <c:pt idx="0">
                  <c:v>2013-2014</c:v>
                </c:pt>
                <c:pt idx="1">
                  <c:v>2014-2015</c:v>
                </c:pt>
                <c:pt idx="2">
                  <c:v>2015-2016</c:v>
                </c:pt>
                <c:pt idx="3">
                  <c:v>2016-2017</c:v>
                </c:pt>
                <c:pt idx="4">
                  <c:v>2017-2018</c:v>
                </c:pt>
                <c:pt idx="5">
                  <c:v>2018-2019</c:v>
                </c:pt>
              </c:strCache>
            </c:strRef>
          </c:cat>
          <c:val>
            <c:numRef>
              <c:f>TOR!$E$36:$J$36</c:f>
              <c:numCache>
                <c:formatCode>#,##0</c:formatCode>
                <c:ptCount val="6"/>
                <c:pt idx="0">
                  <c:v>33000</c:v>
                </c:pt>
                <c:pt idx="1">
                  <c:v>37000</c:v>
                </c:pt>
                <c:pt idx="2">
                  <c:v>24000</c:v>
                </c:pt>
                <c:pt idx="3">
                  <c:v>24000</c:v>
                </c:pt>
                <c:pt idx="4">
                  <c:v>24000</c:v>
                </c:pt>
                <c:pt idx="5">
                  <c:v>24000</c:v>
                </c:pt>
              </c:numCache>
            </c:numRef>
          </c:val>
        </c:ser>
        <c:ser>
          <c:idx val="31"/>
          <c:order val="15"/>
          <c:tx>
            <c:v>Program Support (Admin)</c:v>
          </c:tx>
          <c:spPr>
            <a:solidFill>
              <a:srgbClr val="FFFF00"/>
            </a:solidFill>
          </c:spPr>
          <c:cat>
            <c:strRef>
              <c:f>TOR!$E$3:$J$3</c:f>
              <c:strCache>
                <c:ptCount val="6"/>
                <c:pt idx="0">
                  <c:v>2013-2014</c:v>
                </c:pt>
                <c:pt idx="1">
                  <c:v>2014-2015</c:v>
                </c:pt>
                <c:pt idx="2">
                  <c:v>2015-2016</c:v>
                </c:pt>
                <c:pt idx="3">
                  <c:v>2016-2017</c:v>
                </c:pt>
                <c:pt idx="4">
                  <c:v>2017-2018</c:v>
                </c:pt>
                <c:pt idx="5">
                  <c:v>2018-2019</c:v>
                </c:pt>
              </c:strCache>
            </c:strRef>
          </c:cat>
          <c:val>
            <c:numRef>
              <c:f>TOR!$E$37:$J$37</c:f>
              <c:numCache>
                <c:formatCode>#,##0</c:formatCode>
                <c:ptCount val="6"/>
                <c:pt idx="0">
                  <c:v>386979.30000000005</c:v>
                </c:pt>
                <c:pt idx="1">
                  <c:v>520306.2</c:v>
                </c:pt>
                <c:pt idx="2">
                  <c:v>405248.9</c:v>
                </c:pt>
                <c:pt idx="3">
                  <c:v>268113.8</c:v>
                </c:pt>
                <c:pt idx="4">
                  <c:v>235993</c:v>
                </c:pt>
                <c:pt idx="5">
                  <c:v>235910.2</c:v>
                </c:pt>
              </c:numCache>
            </c:numRef>
          </c:val>
        </c:ser>
        <c:ser>
          <c:idx val="0"/>
          <c:order val="16"/>
          <c:tx>
            <c:strRef>
              <c:f>TOR!$C$16</c:f>
              <c:strCache>
                <c:ptCount val="1"/>
                <c:pt idx="0">
                  <c:v>Repression Density Spacing</c:v>
                </c:pt>
              </c:strCache>
            </c:strRef>
          </c:tx>
          <c:cat>
            <c:strRef>
              <c:f>TOR!$E$3:$J$3</c:f>
              <c:strCache>
                <c:ptCount val="6"/>
                <c:pt idx="0">
                  <c:v>2013-2014</c:v>
                </c:pt>
                <c:pt idx="1">
                  <c:v>2014-2015</c:v>
                </c:pt>
                <c:pt idx="2">
                  <c:v>2015-2016</c:v>
                </c:pt>
                <c:pt idx="3">
                  <c:v>2016-2017</c:v>
                </c:pt>
                <c:pt idx="4">
                  <c:v>2017-2018</c:v>
                </c:pt>
                <c:pt idx="5">
                  <c:v>2018-2019</c:v>
                </c:pt>
              </c:strCache>
            </c:strRef>
          </c:cat>
          <c:val>
            <c:numRef>
              <c:f>TOR!$E$17:$J$17</c:f>
              <c:numCache>
                <c:formatCode>#,##0</c:formatCode>
                <c:ptCount val="6"/>
                <c:pt idx="0">
                  <c:v>0</c:v>
                </c:pt>
                <c:pt idx="1">
                  <c:v>496740</c:v>
                </c:pt>
                <c:pt idx="2">
                  <c:v>30000</c:v>
                </c:pt>
                <c:pt idx="3">
                  <c:v>42050</c:v>
                </c:pt>
                <c:pt idx="4">
                  <c:v>15000</c:v>
                </c:pt>
                <c:pt idx="5">
                  <c:v>15000</c:v>
                </c:pt>
              </c:numCache>
            </c:numRef>
          </c:val>
        </c:ser>
        <c:overlap val="100"/>
        <c:axId val="72996352"/>
        <c:axId val="72997888"/>
      </c:barChart>
      <c:catAx>
        <c:axId val="72996352"/>
        <c:scaling>
          <c:orientation val="minMax"/>
        </c:scaling>
        <c:axPos val="b"/>
        <c:tickLblPos val="nextTo"/>
        <c:crossAx val="72997888"/>
        <c:crosses val="autoZero"/>
        <c:auto val="1"/>
        <c:lblAlgn val="ctr"/>
        <c:lblOffset val="100"/>
      </c:catAx>
      <c:valAx>
        <c:axId val="72997888"/>
        <c:scaling>
          <c:orientation val="minMax"/>
        </c:scaling>
        <c:axPos val="l"/>
        <c:majorGridlines/>
        <c:numFmt formatCode="0%" sourceLinked="1"/>
        <c:tickLblPos val="nextTo"/>
        <c:crossAx val="72996352"/>
        <c:crosses val="autoZero"/>
        <c:crossBetween val="between"/>
      </c:valAx>
    </c:plotArea>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strRef>
              <c:f>'Base Comparison'!$B$67</c:f>
              <c:strCache>
                <c:ptCount val="1"/>
                <c:pt idx="0">
                  <c:v>PL</c:v>
                </c:pt>
              </c:strCache>
            </c:strRef>
          </c:tx>
          <c:spPr>
            <a:solidFill>
              <a:srgbClr val="FF0000"/>
            </a:solidFill>
          </c:spPr>
          <c:cat>
            <c:strRef>
              <c:f>'Base Comparison'!$A$68:$A$91</c:f>
              <c:strCache>
                <c:ptCount val="24"/>
                <c:pt idx="0">
                  <c:v>DAB, DCO, DKL</c:v>
                </c:pt>
                <c:pt idx="1">
                  <c:v>DCC</c:v>
                </c:pt>
                <c:pt idx="2">
                  <c:v>DCK</c:v>
                </c:pt>
                <c:pt idx="3">
                  <c:v>DCR</c:v>
                </c:pt>
                <c:pt idx="4">
                  <c:v>DCS</c:v>
                </c:pt>
                <c:pt idx="5">
                  <c:v>DFN</c:v>
                </c:pt>
                <c:pt idx="6">
                  <c:v>DJA</c:v>
                </c:pt>
                <c:pt idx="7">
                  <c:v>DKA</c:v>
                </c:pt>
                <c:pt idx="8">
                  <c:v>DKM</c:v>
                </c:pt>
                <c:pt idx="9">
                  <c:v>DMH</c:v>
                </c:pt>
                <c:pt idx="10">
                  <c:v>DMK</c:v>
                </c:pt>
                <c:pt idx="11">
                  <c:v>DND</c:v>
                </c:pt>
                <c:pt idx="12">
                  <c:v>DNI</c:v>
                </c:pt>
                <c:pt idx="13">
                  <c:v>DOS</c:v>
                </c:pt>
                <c:pt idx="14">
                  <c:v>DPC</c:v>
                </c:pt>
                <c:pt idx="15">
                  <c:v>DPG</c:v>
                </c:pt>
                <c:pt idx="16">
                  <c:v>DQC</c:v>
                </c:pt>
                <c:pt idx="17">
                  <c:v>DQU</c:v>
                </c:pt>
                <c:pt idx="18">
                  <c:v>DRM</c:v>
                </c:pt>
                <c:pt idx="19">
                  <c:v>DSC</c:v>
                </c:pt>
                <c:pt idx="20">
                  <c:v>DSI</c:v>
                </c:pt>
                <c:pt idx="21">
                  <c:v>DSQ</c:v>
                </c:pt>
                <c:pt idx="22">
                  <c:v>DSS</c:v>
                </c:pt>
                <c:pt idx="23">
                  <c:v>DVA</c:v>
                </c:pt>
              </c:strCache>
            </c:strRef>
          </c:cat>
          <c:val>
            <c:numRef>
              <c:f>'Base Comparison'!$B$68:$B$91</c:f>
              <c:numCache>
                <c:formatCode>_(* #,##0_);_(* \(#,##0\);_(* "-"??_);_(@_)</c:formatCode>
                <c:ptCount val="24"/>
                <c:pt idx="0">
                  <c:v>-25750</c:v>
                </c:pt>
                <c:pt idx="1">
                  <c:v>-166365</c:v>
                </c:pt>
                <c:pt idx="2">
                  <c:v>0</c:v>
                </c:pt>
                <c:pt idx="3">
                  <c:v>0</c:v>
                </c:pt>
                <c:pt idx="4">
                  <c:v>-1180</c:v>
                </c:pt>
                <c:pt idx="5">
                  <c:v>0</c:v>
                </c:pt>
                <c:pt idx="6">
                  <c:v>-8820</c:v>
                </c:pt>
                <c:pt idx="7">
                  <c:v>-326210</c:v>
                </c:pt>
                <c:pt idx="8">
                  <c:v>-900</c:v>
                </c:pt>
                <c:pt idx="9">
                  <c:v>32208</c:v>
                </c:pt>
                <c:pt idx="10">
                  <c:v>2180</c:v>
                </c:pt>
                <c:pt idx="11">
                  <c:v>550096</c:v>
                </c:pt>
                <c:pt idx="12">
                  <c:v>0</c:v>
                </c:pt>
                <c:pt idx="13">
                  <c:v>71859</c:v>
                </c:pt>
                <c:pt idx="14">
                  <c:v>1297000</c:v>
                </c:pt>
                <c:pt idx="15">
                  <c:v>-56055</c:v>
                </c:pt>
                <c:pt idx="16">
                  <c:v>0</c:v>
                </c:pt>
                <c:pt idx="17">
                  <c:v>-206906</c:v>
                </c:pt>
                <c:pt idx="18">
                  <c:v>11998</c:v>
                </c:pt>
                <c:pt idx="19">
                  <c:v>0</c:v>
                </c:pt>
                <c:pt idx="20">
                  <c:v>0</c:v>
                </c:pt>
                <c:pt idx="21">
                  <c:v>0</c:v>
                </c:pt>
                <c:pt idx="22">
                  <c:v>-22858</c:v>
                </c:pt>
                <c:pt idx="23">
                  <c:v>-5976</c:v>
                </c:pt>
              </c:numCache>
            </c:numRef>
          </c:val>
        </c:ser>
        <c:axId val="73043968"/>
        <c:axId val="73045504"/>
      </c:barChart>
      <c:catAx>
        <c:axId val="73043968"/>
        <c:scaling>
          <c:orientation val="minMax"/>
        </c:scaling>
        <c:axPos val="b"/>
        <c:tickLblPos val="nextTo"/>
        <c:crossAx val="73045504"/>
        <c:crosses val="autoZero"/>
        <c:auto val="1"/>
        <c:lblAlgn val="ctr"/>
        <c:lblOffset val="100"/>
      </c:catAx>
      <c:valAx>
        <c:axId val="73045504"/>
        <c:scaling>
          <c:orientation val="minMax"/>
        </c:scaling>
        <c:axPos val="l"/>
        <c:majorGridlines/>
        <c:numFmt formatCode="_(* #,##0_);_(* \(#,##0\);_(* &quot;-&quot;??_);_(@_)" sourceLinked="1"/>
        <c:tickLblPos val="nextTo"/>
        <c:crossAx val="73043968"/>
        <c:crosses val="autoZero"/>
        <c:crossBetween val="between"/>
      </c:valAx>
    </c:plotArea>
    <c:legend>
      <c:legendPos val="r"/>
      <c:layout>
        <c:manualLayout>
          <c:xMode val="edge"/>
          <c:yMode val="edge"/>
          <c:x val="0.36012645132827537"/>
          <c:y val="0.13982231948388166"/>
          <c:w val="7.3206911636045729E-2"/>
          <c:h val="8.3717191601050026E-2"/>
        </c:manualLayout>
      </c:layout>
      <c:overlay val="1"/>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CA"/>
  <c:chart>
    <c:plotArea>
      <c:layout/>
      <c:barChart>
        <c:barDir val="col"/>
        <c:grouping val="clustered"/>
        <c:ser>
          <c:idx val="0"/>
          <c:order val="0"/>
          <c:tx>
            <c:strRef>
              <c:f>'Base Comparison'!$B$41</c:f>
              <c:strCache>
                <c:ptCount val="1"/>
                <c:pt idx="0">
                  <c:v>BR</c:v>
                </c:pt>
              </c:strCache>
            </c:strRef>
          </c:tx>
          <c:spPr>
            <a:solidFill>
              <a:srgbClr val="FF0000"/>
            </a:solidFill>
          </c:spPr>
          <c:cat>
            <c:strRef>
              <c:f>'Base Comparison'!$A$42:$A$65</c:f>
              <c:strCache>
                <c:ptCount val="24"/>
                <c:pt idx="0">
                  <c:v>DAB, DCO, DKL</c:v>
                </c:pt>
                <c:pt idx="1">
                  <c:v>DCC</c:v>
                </c:pt>
                <c:pt idx="2">
                  <c:v>DCK</c:v>
                </c:pt>
                <c:pt idx="3">
                  <c:v>DCR</c:v>
                </c:pt>
                <c:pt idx="4">
                  <c:v>DCS</c:v>
                </c:pt>
                <c:pt idx="5">
                  <c:v>DFN</c:v>
                </c:pt>
                <c:pt idx="6">
                  <c:v>DJA</c:v>
                </c:pt>
                <c:pt idx="7">
                  <c:v>DKA</c:v>
                </c:pt>
                <c:pt idx="8">
                  <c:v>DKM</c:v>
                </c:pt>
                <c:pt idx="9">
                  <c:v>DMH</c:v>
                </c:pt>
                <c:pt idx="10">
                  <c:v>DMK</c:v>
                </c:pt>
                <c:pt idx="11">
                  <c:v>DND</c:v>
                </c:pt>
                <c:pt idx="12">
                  <c:v>DNI</c:v>
                </c:pt>
                <c:pt idx="13">
                  <c:v>DOS</c:v>
                </c:pt>
                <c:pt idx="14">
                  <c:v>DPC</c:v>
                </c:pt>
                <c:pt idx="15">
                  <c:v>DPG</c:v>
                </c:pt>
                <c:pt idx="16">
                  <c:v>DQC</c:v>
                </c:pt>
                <c:pt idx="17">
                  <c:v>DQU</c:v>
                </c:pt>
                <c:pt idx="18">
                  <c:v>DRM</c:v>
                </c:pt>
                <c:pt idx="19">
                  <c:v>DSC</c:v>
                </c:pt>
                <c:pt idx="20">
                  <c:v>DSI</c:v>
                </c:pt>
                <c:pt idx="21">
                  <c:v>DSQ</c:v>
                </c:pt>
                <c:pt idx="22">
                  <c:v>DSS</c:v>
                </c:pt>
                <c:pt idx="23">
                  <c:v>DVA</c:v>
                </c:pt>
              </c:strCache>
            </c:strRef>
          </c:cat>
          <c:val>
            <c:numRef>
              <c:f>'Base Comparison'!$B$42:$B$65</c:f>
              <c:numCache>
                <c:formatCode>General</c:formatCode>
                <c:ptCount val="24"/>
                <c:pt idx="0">
                  <c:v>-68</c:v>
                </c:pt>
                <c:pt idx="1">
                  <c:v>0</c:v>
                </c:pt>
                <c:pt idx="2">
                  <c:v>-28</c:v>
                </c:pt>
                <c:pt idx="3">
                  <c:v>0</c:v>
                </c:pt>
                <c:pt idx="4">
                  <c:v>0</c:v>
                </c:pt>
                <c:pt idx="5">
                  <c:v>0</c:v>
                </c:pt>
                <c:pt idx="6">
                  <c:v>0</c:v>
                </c:pt>
                <c:pt idx="7">
                  <c:v>72.599999999999994</c:v>
                </c:pt>
                <c:pt idx="8">
                  <c:v>-58.7</c:v>
                </c:pt>
                <c:pt idx="9">
                  <c:v>0</c:v>
                </c:pt>
                <c:pt idx="10">
                  <c:v>0</c:v>
                </c:pt>
                <c:pt idx="11">
                  <c:v>0</c:v>
                </c:pt>
                <c:pt idx="12">
                  <c:v>0</c:v>
                </c:pt>
                <c:pt idx="13">
                  <c:v>-65</c:v>
                </c:pt>
                <c:pt idx="14">
                  <c:v>-19</c:v>
                </c:pt>
                <c:pt idx="15">
                  <c:v>795.4</c:v>
                </c:pt>
                <c:pt idx="16">
                  <c:v>-100</c:v>
                </c:pt>
                <c:pt idx="17">
                  <c:v>0</c:v>
                </c:pt>
                <c:pt idx="18">
                  <c:v>0</c:v>
                </c:pt>
                <c:pt idx="19">
                  <c:v>0</c:v>
                </c:pt>
                <c:pt idx="20">
                  <c:v>0</c:v>
                </c:pt>
                <c:pt idx="21">
                  <c:v>0</c:v>
                </c:pt>
                <c:pt idx="22">
                  <c:v>-89</c:v>
                </c:pt>
                <c:pt idx="23">
                  <c:v>0</c:v>
                </c:pt>
              </c:numCache>
            </c:numRef>
          </c:val>
        </c:ser>
        <c:ser>
          <c:idx val="1"/>
          <c:order val="1"/>
          <c:tx>
            <c:strRef>
              <c:f>'Base Comparison'!$C$41</c:f>
              <c:strCache>
                <c:ptCount val="1"/>
                <c:pt idx="0">
                  <c:v>FE</c:v>
                </c:pt>
              </c:strCache>
            </c:strRef>
          </c:tx>
          <c:spPr>
            <a:solidFill>
              <a:srgbClr val="FFFF00"/>
            </a:solidFill>
          </c:spPr>
          <c:cat>
            <c:strRef>
              <c:f>'Base Comparison'!$A$42:$A$65</c:f>
              <c:strCache>
                <c:ptCount val="24"/>
                <c:pt idx="0">
                  <c:v>DAB, DCO, DKL</c:v>
                </c:pt>
                <c:pt idx="1">
                  <c:v>DCC</c:v>
                </c:pt>
                <c:pt idx="2">
                  <c:v>DCK</c:v>
                </c:pt>
                <c:pt idx="3">
                  <c:v>DCR</c:v>
                </c:pt>
                <c:pt idx="4">
                  <c:v>DCS</c:v>
                </c:pt>
                <c:pt idx="5">
                  <c:v>DFN</c:v>
                </c:pt>
                <c:pt idx="6">
                  <c:v>DJA</c:v>
                </c:pt>
                <c:pt idx="7">
                  <c:v>DKA</c:v>
                </c:pt>
                <c:pt idx="8">
                  <c:v>DKM</c:v>
                </c:pt>
                <c:pt idx="9">
                  <c:v>DMH</c:v>
                </c:pt>
                <c:pt idx="10">
                  <c:v>DMK</c:v>
                </c:pt>
                <c:pt idx="11">
                  <c:v>DND</c:v>
                </c:pt>
                <c:pt idx="12">
                  <c:v>DNI</c:v>
                </c:pt>
                <c:pt idx="13">
                  <c:v>DOS</c:v>
                </c:pt>
                <c:pt idx="14">
                  <c:v>DPC</c:v>
                </c:pt>
                <c:pt idx="15">
                  <c:v>DPG</c:v>
                </c:pt>
                <c:pt idx="16">
                  <c:v>DQC</c:v>
                </c:pt>
                <c:pt idx="17">
                  <c:v>DQU</c:v>
                </c:pt>
                <c:pt idx="18">
                  <c:v>DRM</c:v>
                </c:pt>
                <c:pt idx="19">
                  <c:v>DSC</c:v>
                </c:pt>
                <c:pt idx="20">
                  <c:v>DSI</c:v>
                </c:pt>
                <c:pt idx="21">
                  <c:v>DSQ</c:v>
                </c:pt>
                <c:pt idx="22">
                  <c:v>DSS</c:v>
                </c:pt>
                <c:pt idx="23">
                  <c:v>DVA</c:v>
                </c:pt>
              </c:strCache>
            </c:strRef>
          </c:cat>
          <c:val>
            <c:numRef>
              <c:f>'Base Comparison'!$C$42:$C$65</c:f>
              <c:numCache>
                <c:formatCode>_(* #,##0_);_(* \(#,##0\);_(* "-"??_);_(@_)</c:formatCode>
                <c:ptCount val="24"/>
                <c:pt idx="0">
                  <c:v>0</c:v>
                </c:pt>
                <c:pt idx="1">
                  <c:v>1.7999999999999508</c:v>
                </c:pt>
                <c:pt idx="2">
                  <c:v>-15.099999999999936</c:v>
                </c:pt>
                <c:pt idx="3">
                  <c:v>-608.5</c:v>
                </c:pt>
                <c:pt idx="4">
                  <c:v>213.60000000000002</c:v>
                </c:pt>
                <c:pt idx="5">
                  <c:v>0</c:v>
                </c:pt>
                <c:pt idx="6">
                  <c:v>0</c:v>
                </c:pt>
                <c:pt idx="7">
                  <c:v>-400</c:v>
                </c:pt>
                <c:pt idx="8">
                  <c:v>0</c:v>
                </c:pt>
                <c:pt idx="9">
                  <c:v>-215.79999999999995</c:v>
                </c:pt>
                <c:pt idx="10">
                  <c:v>0</c:v>
                </c:pt>
                <c:pt idx="11">
                  <c:v>-77</c:v>
                </c:pt>
                <c:pt idx="12">
                  <c:v>647.90000000000009</c:v>
                </c:pt>
                <c:pt idx="13">
                  <c:v>102</c:v>
                </c:pt>
                <c:pt idx="14">
                  <c:v>0</c:v>
                </c:pt>
                <c:pt idx="15">
                  <c:v>-149.20000000000073</c:v>
                </c:pt>
                <c:pt idx="16">
                  <c:v>0</c:v>
                </c:pt>
                <c:pt idx="17">
                  <c:v>-105.09999999999992</c:v>
                </c:pt>
                <c:pt idx="18">
                  <c:v>0</c:v>
                </c:pt>
                <c:pt idx="19">
                  <c:v>399.4</c:v>
                </c:pt>
                <c:pt idx="20">
                  <c:v>261.70000000000005</c:v>
                </c:pt>
                <c:pt idx="21">
                  <c:v>0</c:v>
                </c:pt>
                <c:pt idx="22">
                  <c:v>0</c:v>
                </c:pt>
                <c:pt idx="23" formatCode="General">
                  <c:v>0</c:v>
                </c:pt>
              </c:numCache>
            </c:numRef>
          </c:val>
        </c:ser>
        <c:ser>
          <c:idx val="2"/>
          <c:order val="2"/>
          <c:tx>
            <c:strRef>
              <c:f>'Base Comparison'!$D$41</c:f>
              <c:strCache>
                <c:ptCount val="1"/>
                <c:pt idx="0">
                  <c:v>JS</c:v>
                </c:pt>
              </c:strCache>
            </c:strRef>
          </c:tx>
          <c:cat>
            <c:strRef>
              <c:f>'Base Comparison'!$A$42:$A$65</c:f>
              <c:strCache>
                <c:ptCount val="24"/>
                <c:pt idx="0">
                  <c:v>DAB, DCO, DKL</c:v>
                </c:pt>
                <c:pt idx="1">
                  <c:v>DCC</c:v>
                </c:pt>
                <c:pt idx="2">
                  <c:v>DCK</c:v>
                </c:pt>
                <c:pt idx="3">
                  <c:v>DCR</c:v>
                </c:pt>
                <c:pt idx="4">
                  <c:v>DCS</c:v>
                </c:pt>
                <c:pt idx="5">
                  <c:v>DFN</c:v>
                </c:pt>
                <c:pt idx="6">
                  <c:v>DJA</c:v>
                </c:pt>
                <c:pt idx="7">
                  <c:v>DKA</c:v>
                </c:pt>
                <c:pt idx="8">
                  <c:v>DKM</c:v>
                </c:pt>
                <c:pt idx="9">
                  <c:v>DMH</c:v>
                </c:pt>
                <c:pt idx="10">
                  <c:v>DMK</c:v>
                </c:pt>
                <c:pt idx="11">
                  <c:v>DND</c:v>
                </c:pt>
                <c:pt idx="12">
                  <c:v>DNI</c:v>
                </c:pt>
                <c:pt idx="13">
                  <c:v>DOS</c:v>
                </c:pt>
                <c:pt idx="14">
                  <c:v>DPC</c:v>
                </c:pt>
                <c:pt idx="15">
                  <c:v>DPG</c:v>
                </c:pt>
                <c:pt idx="16">
                  <c:v>DQC</c:v>
                </c:pt>
                <c:pt idx="17">
                  <c:v>DQU</c:v>
                </c:pt>
                <c:pt idx="18">
                  <c:v>DRM</c:v>
                </c:pt>
                <c:pt idx="19">
                  <c:v>DSC</c:v>
                </c:pt>
                <c:pt idx="20">
                  <c:v>DSI</c:v>
                </c:pt>
                <c:pt idx="21">
                  <c:v>DSQ</c:v>
                </c:pt>
                <c:pt idx="22">
                  <c:v>DSS</c:v>
                </c:pt>
                <c:pt idx="23">
                  <c:v>DVA</c:v>
                </c:pt>
              </c:strCache>
            </c:strRef>
          </c:cat>
          <c:val>
            <c:numRef>
              <c:f>'Base Comparison'!$D$42:$D$65</c:f>
              <c:numCache>
                <c:formatCode>General</c:formatCode>
                <c:ptCount val="24"/>
                <c:pt idx="0">
                  <c:v>87.7</c:v>
                </c:pt>
                <c:pt idx="1">
                  <c:v>577.79999999999995</c:v>
                </c:pt>
                <c:pt idx="2">
                  <c:v>-92.4</c:v>
                </c:pt>
                <c:pt idx="3">
                  <c:v>-4.8999999999999986</c:v>
                </c:pt>
                <c:pt idx="4">
                  <c:v>0</c:v>
                </c:pt>
                <c:pt idx="5">
                  <c:v>0</c:v>
                </c:pt>
                <c:pt idx="6">
                  <c:v>0</c:v>
                </c:pt>
                <c:pt idx="7">
                  <c:v>-33.100000000000009</c:v>
                </c:pt>
                <c:pt idx="8">
                  <c:v>8.3000000000000167</c:v>
                </c:pt>
                <c:pt idx="9">
                  <c:v>0</c:v>
                </c:pt>
                <c:pt idx="10">
                  <c:v>0</c:v>
                </c:pt>
                <c:pt idx="11">
                  <c:v>0</c:v>
                </c:pt>
                <c:pt idx="12">
                  <c:v>-11.6</c:v>
                </c:pt>
                <c:pt idx="13">
                  <c:v>-299.10000000000002</c:v>
                </c:pt>
                <c:pt idx="14">
                  <c:v>0</c:v>
                </c:pt>
                <c:pt idx="15">
                  <c:v>-600</c:v>
                </c:pt>
                <c:pt idx="16">
                  <c:v>0</c:v>
                </c:pt>
                <c:pt idx="17">
                  <c:v>91.4</c:v>
                </c:pt>
                <c:pt idx="18">
                  <c:v>-75.599999999999994</c:v>
                </c:pt>
                <c:pt idx="19">
                  <c:v>38.200000000000003</c:v>
                </c:pt>
                <c:pt idx="20">
                  <c:v>7.5</c:v>
                </c:pt>
                <c:pt idx="21">
                  <c:v>-50.600000000000009</c:v>
                </c:pt>
                <c:pt idx="22">
                  <c:v>-147.80000000000001</c:v>
                </c:pt>
                <c:pt idx="23">
                  <c:v>0</c:v>
                </c:pt>
              </c:numCache>
            </c:numRef>
          </c:val>
        </c:ser>
        <c:ser>
          <c:idx val="3"/>
          <c:order val="3"/>
          <c:tx>
            <c:strRef>
              <c:f>'Base Comparison'!$E$41</c:f>
              <c:strCache>
                <c:ptCount val="1"/>
                <c:pt idx="0">
                  <c:v>SP</c:v>
                </c:pt>
              </c:strCache>
            </c:strRef>
          </c:tx>
          <c:val>
            <c:numRef>
              <c:f>'Base Comparison'!$E$42:$E$65</c:f>
              <c:numCache>
                <c:formatCode>_(* #,##0.0_);_(* \(#,##0.0\);_(* "-"??_);_(@_)</c:formatCode>
                <c:ptCount val="24"/>
                <c:pt idx="0">
                  <c:v>87.7</c:v>
                </c:pt>
                <c:pt idx="1">
                  <c:v>576</c:v>
                </c:pt>
                <c:pt idx="2">
                  <c:v>-77.300000000000082</c:v>
                </c:pt>
                <c:pt idx="3">
                  <c:v>603.6</c:v>
                </c:pt>
                <c:pt idx="4">
                  <c:v>-213.60000000000002</c:v>
                </c:pt>
                <c:pt idx="5">
                  <c:v>0</c:v>
                </c:pt>
                <c:pt idx="6">
                  <c:v>0</c:v>
                </c:pt>
                <c:pt idx="7">
                  <c:v>366.9</c:v>
                </c:pt>
                <c:pt idx="8">
                  <c:v>8.3000000000000167</c:v>
                </c:pt>
                <c:pt idx="9">
                  <c:v>215.79999999999995</c:v>
                </c:pt>
                <c:pt idx="10">
                  <c:v>0</c:v>
                </c:pt>
                <c:pt idx="11">
                  <c:v>77</c:v>
                </c:pt>
                <c:pt idx="12">
                  <c:v>-659.50000000000011</c:v>
                </c:pt>
                <c:pt idx="13">
                  <c:v>-401.1</c:v>
                </c:pt>
                <c:pt idx="14">
                  <c:v>0</c:v>
                </c:pt>
                <c:pt idx="15">
                  <c:v>-450.79999999999899</c:v>
                </c:pt>
                <c:pt idx="16">
                  <c:v>0</c:v>
                </c:pt>
                <c:pt idx="17">
                  <c:v>196.49999999999991</c:v>
                </c:pt>
                <c:pt idx="18">
                  <c:v>-75.599999999999994</c:v>
                </c:pt>
                <c:pt idx="19">
                  <c:v>-361.2</c:v>
                </c:pt>
                <c:pt idx="20">
                  <c:v>-254.20000000000005</c:v>
                </c:pt>
                <c:pt idx="21">
                  <c:v>-50.600000000000009</c:v>
                </c:pt>
                <c:pt idx="22">
                  <c:v>-147.80000000000001</c:v>
                </c:pt>
                <c:pt idx="23">
                  <c:v>0</c:v>
                </c:pt>
              </c:numCache>
            </c:numRef>
          </c:val>
        </c:ser>
        <c:axId val="73073408"/>
        <c:axId val="73074944"/>
      </c:barChart>
      <c:catAx>
        <c:axId val="73073408"/>
        <c:scaling>
          <c:orientation val="minMax"/>
        </c:scaling>
        <c:axPos val="b"/>
        <c:tickLblPos val="nextTo"/>
        <c:crossAx val="73074944"/>
        <c:crosses val="autoZero"/>
        <c:auto val="1"/>
        <c:lblAlgn val="ctr"/>
        <c:lblOffset val="100"/>
      </c:catAx>
      <c:valAx>
        <c:axId val="73074944"/>
        <c:scaling>
          <c:orientation val="minMax"/>
        </c:scaling>
        <c:axPos val="l"/>
        <c:majorGridlines/>
        <c:numFmt formatCode="General" sourceLinked="1"/>
        <c:tickLblPos val="nextTo"/>
        <c:crossAx val="73073408"/>
        <c:crosses val="autoZero"/>
        <c:crossBetween val="between"/>
      </c:valAx>
    </c:plotArea>
    <c:legend>
      <c:legendPos val="r"/>
      <c:layout>
        <c:manualLayout>
          <c:xMode val="edge"/>
          <c:yMode val="edge"/>
          <c:x val="0.37128733235849931"/>
          <c:y val="9.3209655997818525E-2"/>
          <c:w val="0.11484312182146966"/>
          <c:h val="0.28337160770015546"/>
        </c:manualLayout>
      </c:layout>
      <c:overlay val="1"/>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1"/>
          <c:order val="0"/>
          <c:tx>
            <c:strRef>
              <c:f>'Base Comparison'!$C$67</c:f>
              <c:strCache>
                <c:ptCount val="1"/>
                <c:pt idx="0">
                  <c:v>SU</c:v>
                </c:pt>
              </c:strCache>
            </c:strRef>
          </c:tx>
          <c:spPr>
            <a:solidFill>
              <a:srgbClr val="FF0000"/>
            </a:solidFill>
          </c:spPr>
          <c:cat>
            <c:strRef>
              <c:f>'Base Comparison'!$A$68:$A$91</c:f>
              <c:strCache>
                <c:ptCount val="24"/>
                <c:pt idx="0">
                  <c:v>DAB, DCO, DKL</c:v>
                </c:pt>
                <c:pt idx="1">
                  <c:v>DCC</c:v>
                </c:pt>
                <c:pt idx="2">
                  <c:v>DCK</c:v>
                </c:pt>
                <c:pt idx="3">
                  <c:v>DCR</c:v>
                </c:pt>
                <c:pt idx="4">
                  <c:v>DCS</c:v>
                </c:pt>
                <c:pt idx="5">
                  <c:v>DFN</c:v>
                </c:pt>
                <c:pt idx="6">
                  <c:v>DJA</c:v>
                </c:pt>
                <c:pt idx="7">
                  <c:v>DKA</c:v>
                </c:pt>
                <c:pt idx="8">
                  <c:v>DKM</c:v>
                </c:pt>
                <c:pt idx="9">
                  <c:v>DMH</c:v>
                </c:pt>
                <c:pt idx="10">
                  <c:v>DMK</c:v>
                </c:pt>
                <c:pt idx="11">
                  <c:v>DND</c:v>
                </c:pt>
                <c:pt idx="12">
                  <c:v>DNI</c:v>
                </c:pt>
                <c:pt idx="13">
                  <c:v>DOS</c:v>
                </c:pt>
                <c:pt idx="14">
                  <c:v>DPC</c:v>
                </c:pt>
                <c:pt idx="15">
                  <c:v>DPG</c:v>
                </c:pt>
                <c:pt idx="16">
                  <c:v>DQC</c:v>
                </c:pt>
                <c:pt idx="17">
                  <c:v>DQU</c:v>
                </c:pt>
                <c:pt idx="18">
                  <c:v>DRM</c:v>
                </c:pt>
                <c:pt idx="19">
                  <c:v>DSC</c:v>
                </c:pt>
                <c:pt idx="20">
                  <c:v>DSI</c:v>
                </c:pt>
                <c:pt idx="21">
                  <c:v>DSQ</c:v>
                </c:pt>
                <c:pt idx="22">
                  <c:v>DSS</c:v>
                </c:pt>
                <c:pt idx="23">
                  <c:v>DVA</c:v>
                </c:pt>
              </c:strCache>
            </c:strRef>
          </c:cat>
          <c:val>
            <c:numRef>
              <c:f>'Base Comparison'!$C$68:$C$91</c:f>
              <c:numCache>
                <c:formatCode>General</c:formatCode>
                <c:ptCount val="24"/>
                <c:pt idx="0">
                  <c:v>-567.80000000000018</c:v>
                </c:pt>
                <c:pt idx="1">
                  <c:v>-9163</c:v>
                </c:pt>
                <c:pt idx="2">
                  <c:v>-619.09999999999991</c:v>
                </c:pt>
                <c:pt idx="3">
                  <c:v>-242.70000000000073</c:v>
                </c:pt>
                <c:pt idx="4">
                  <c:v>1103.3000000000002</c:v>
                </c:pt>
                <c:pt idx="5">
                  <c:v>9825.5</c:v>
                </c:pt>
                <c:pt idx="6">
                  <c:v>-28933</c:v>
                </c:pt>
                <c:pt idx="7">
                  <c:v>3449.1000000000004</c:v>
                </c:pt>
                <c:pt idx="8">
                  <c:v>4514.7</c:v>
                </c:pt>
                <c:pt idx="9">
                  <c:v>1752.3999999999996</c:v>
                </c:pt>
                <c:pt idx="10">
                  <c:v>15775.2</c:v>
                </c:pt>
                <c:pt idx="11">
                  <c:v>2973</c:v>
                </c:pt>
                <c:pt idx="12">
                  <c:v>4303.9000000000005</c:v>
                </c:pt>
                <c:pt idx="13">
                  <c:v>-199.80000000000021</c:v>
                </c:pt>
                <c:pt idx="14">
                  <c:v>3022.2999999999993</c:v>
                </c:pt>
                <c:pt idx="15">
                  <c:v>43411</c:v>
                </c:pt>
                <c:pt idx="16">
                  <c:v>-750</c:v>
                </c:pt>
                <c:pt idx="17">
                  <c:v>2236.6000000000004</c:v>
                </c:pt>
                <c:pt idx="18">
                  <c:v>-1011.6000000000005</c:v>
                </c:pt>
                <c:pt idx="19">
                  <c:v>-675.40000000000009</c:v>
                </c:pt>
                <c:pt idx="20">
                  <c:v>4254.5</c:v>
                </c:pt>
                <c:pt idx="21">
                  <c:v>89.300000000000182</c:v>
                </c:pt>
                <c:pt idx="22">
                  <c:v>15327.400000000001</c:v>
                </c:pt>
                <c:pt idx="23">
                  <c:v>11766.7</c:v>
                </c:pt>
              </c:numCache>
            </c:numRef>
          </c:val>
        </c:ser>
        <c:axId val="73097984"/>
        <c:axId val="73099520"/>
      </c:barChart>
      <c:catAx>
        <c:axId val="73097984"/>
        <c:scaling>
          <c:orientation val="minMax"/>
        </c:scaling>
        <c:axPos val="b"/>
        <c:tickLblPos val="nextTo"/>
        <c:crossAx val="73099520"/>
        <c:crosses val="autoZero"/>
        <c:auto val="1"/>
        <c:lblAlgn val="ctr"/>
        <c:lblOffset val="100"/>
      </c:catAx>
      <c:valAx>
        <c:axId val="73099520"/>
        <c:scaling>
          <c:orientation val="minMax"/>
        </c:scaling>
        <c:axPos val="l"/>
        <c:majorGridlines/>
        <c:numFmt formatCode="General" sourceLinked="1"/>
        <c:tickLblPos val="nextTo"/>
        <c:crossAx val="73097984"/>
        <c:crosses val="autoZero"/>
        <c:crossBetween val="between"/>
      </c:valAx>
    </c:plotArea>
    <c:legend>
      <c:legendPos val="r"/>
      <c:layout>
        <c:manualLayout>
          <c:xMode val="edge"/>
          <c:yMode val="edge"/>
          <c:x val="0.39168197725284626"/>
          <c:y val="0.25906714785651774"/>
          <c:w val="7.7762467191601459E-2"/>
          <c:h val="8.3717191601050026E-2"/>
        </c:manualLayout>
      </c:layout>
      <c:overlay val="1"/>
    </c:legend>
    <c:plotVisOnly val="1"/>
  </c:chart>
  <c:externalData r:id="rId1"/>
</c:chartSpace>
</file>

<file path=ppt/drawings/drawing1.xml><?xml version="1.0" encoding="utf-8"?>
<c:userShapes xmlns:c="http://schemas.openxmlformats.org/drawingml/2006/chart">
  <cdr:relSizeAnchor xmlns:cdr="http://schemas.openxmlformats.org/drawingml/2006/chartDrawing">
    <cdr:from>
      <cdr:x>0.75015</cdr:x>
      <cdr:y>0.51403</cdr:y>
    </cdr:from>
    <cdr:to>
      <cdr:x>0.84541</cdr:x>
      <cdr:y>0.6514</cdr:y>
    </cdr:to>
    <cdr:sp macro="" textlink="">
      <cdr:nvSpPr>
        <cdr:cNvPr id="2" name="TextBox 1"/>
        <cdr:cNvSpPr txBox="1"/>
      </cdr:nvSpPr>
      <cdr:spPr>
        <a:xfrm xmlns:a="http://schemas.openxmlformats.org/drawingml/2006/main">
          <a:off x="7200800" y="3960440"/>
          <a:ext cx="914400" cy="10584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000" dirty="0"/>
        </a:p>
      </cdr:txBody>
    </cdr:sp>
  </cdr:relSizeAnchor>
  <cdr:relSizeAnchor xmlns:cdr="http://schemas.openxmlformats.org/drawingml/2006/chartDrawing">
    <cdr:from>
      <cdr:x>0.74265</cdr:x>
      <cdr:y>0.48599</cdr:y>
    </cdr:from>
    <cdr:to>
      <cdr:x>0.94519</cdr:x>
      <cdr:y>0.51403</cdr:y>
    </cdr:to>
    <cdr:sp macro="" textlink="">
      <cdr:nvSpPr>
        <cdr:cNvPr id="3" name="TextBox 2"/>
        <cdr:cNvSpPr txBox="1"/>
      </cdr:nvSpPr>
      <cdr:spPr>
        <a:xfrm xmlns:a="http://schemas.openxmlformats.org/drawingml/2006/main">
          <a:off x="7128792" y="3744416"/>
          <a:ext cx="1944216"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980" dirty="0" smtClean="0"/>
            <a:t>Repression Density Spacing </a:t>
          </a:r>
          <a:endParaRPr lang="en-CA" sz="98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06C10E3-A185-4D4D-A50E-7D21B9F2359E}" type="datetimeFigureOut">
              <a:rPr lang="en-CA" smtClean="0"/>
              <a:pPr/>
              <a:t>2013-09-16</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3AA8C3F-BA53-4B3F-A255-13910E849831}"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D9E904-99F7-4070-94C6-D07BB878528E}" type="datetimeFigureOut">
              <a:rPr lang="en-CA" smtClean="0"/>
              <a:pPr/>
              <a:t>2013-09-16</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1FF24B1-972A-4836-A181-65B37F02CF1C}"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 The</a:t>
            </a:r>
            <a:r>
              <a:rPr lang="en-CA" baseline="0" dirty="0" smtClean="0"/>
              <a:t> budget level impacts the ability to address the work identified in the priority and constrained areas. In 2012/13, TSM had a $12 million program with $7.25 million in pre-purchase fertilizer from 2011/12 surpluses for a total expenditure of $19 million. For 2014/15 the fertilizer will need to be purchased from the $11.85 million budget. 2014/15 will be a year of ramping back up from no activities in 2013/14.</a:t>
            </a:r>
          </a:p>
          <a:p>
            <a:pPr>
              <a:buFont typeface="Arial" pitchFamily="34" charset="0"/>
              <a:buChar char="•"/>
            </a:pPr>
            <a:r>
              <a:rPr lang="en-CA" baseline="0" dirty="0" smtClean="0"/>
              <a:t> The incorporation of Woodlot Associations and Community Forests into the FFT planning process this year will also need consideration if trade-offs are to be made at the regional level. The province supports the involvement of the WLAs and CF in the FFT program and has set a target of $1 million in projects across both CR and TSM.  We are currently at $1.1 million provincially so if budgets need to be reduced we need to discuss how the level of involvement can be maintained at the target level for 2014/15.</a:t>
            </a:r>
          </a:p>
          <a:p>
            <a:pPr>
              <a:buFont typeface="Arial" pitchFamily="34" charset="0"/>
              <a:buChar char="•"/>
            </a:pPr>
            <a:r>
              <a:rPr lang="en-CA" baseline="0" dirty="0" smtClean="0"/>
              <a:t> At the provincial level the budget has been split based on total AAC for the interior priority units and all other areas. The 30% for the constrained areas is focused on areas which have self identified a constrained timber supply. </a:t>
            </a:r>
          </a:p>
          <a:p>
            <a:pPr>
              <a:buFont typeface="Arial" pitchFamily="34" charset="0"/>
              <a:buChar char="•"/>
            </a:pPr>
            <a:endParaRPr lang="en-CA" baseline="0" dirty="0" smtClean="0"/>
          </a:p>
          <a:p>
            <a:pPr>
              <a:buFont typeface="Arial" pitchFamily="34" charset="0"/>
              <a:buChar char="•"/>
            </a:pP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14</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17</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 The FFT</a:t>
            </a:r>
            <a:r>
              <a:rPr lang="en-CA" baseline="0" dirty="0" smtClean="0"/>
              <a:t> planning process like other investment categories such as forest health, fish passage etc feeds into the overall LBIS planning cycle;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20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0050" name="Picture 2" descr="SharedServices_PowerPoint_LtBkgd"/>
          <p:cNvPicPr>
            <a:picLocks noChangeAspect="1" noChangeArrowheads="1"/>
          </p:cNvPicPr>
          <p:nvPr/>
        </p:nvPicPr>
        <p:blipFill>
          <a:blip r:embed="rId2" cstate="print"/>
          <a:stretch>
            <a:fillRect/>
          </a:stretch>
        </p:blipFill>
        <p:spPr bwMode="auto">
          <a:xfrm>
            <a:off x="0" y="0"/>
            <a:ext cx="9144000" cy="1587367"/>
          </a:xfrm>
          <a:prstGeom prst="rect">
            <a:avLst/>
          </a:prstGeom>
          <a:noFill/>
        </p:spPr>
      </p:pic>
      <p:sp>
        <p:nvSpPr>
          <p:cNvPr id="130051" name="Rectangle 3"/>
          <p:cNvSpPr>
            <a:spLocks noGrp="1" noChangeArrowheads="1"/>
          </p:cNvSpPr>
          <p:nvPr>
            <p:ph type="dt" sz="half" idx="2"/>
          </p:nvPr>
        </p:nvSpPr>
        <p:spPr/>
        <p:txBody>
          <a:bodyPr/>
          <a:lstStyle>
            <a:lvl1pPr>
              <a:defRPr/>
            </a:lvl1pPr>
          </a:lstStyle>
          <a:p>
            <a:endParaRPr lang="en-CA" dirty="0"/>
          </a:p>
        </p:txBody>
      </p:sp>
      <p:sp>
        <p:nvSpPr>
          <p:cNvPr id="130052" name="Rectangle 4"/>
          <p:cNvSpPr>
            <a:spLocks noGrp="1" noChangeArrowheads="1"/>
          </p:cNvSpPr>
          <p:nvPr>
            <p:ph type="ftr" sz="quarter" idx="3"/>
          </p:nvPr>
        </p:nvSpPr>
        <p:spPr/>
        <p:txBody>
          <a:bodyPr/>
          <a:lstStyle>
            <a:lvl1pPr>
              <a:defRPr/>
            </a:lvl1pPr>
          </a:lstStyle>
          <a:p>
            <a:endParaRPr lang="en-CA" dirty="0"/>
          </a:p>
        </p:txBody>
      </p:sp>
      <p:sp>
        <p:nvSpPr>
          <p:cNvPr id="130053" name="Rectangle 5"/>
          <p:cNvSpPr>
            <a:spLocks noGrp="1" noChangeArrowheads="1"/>
          </p:cNvSpPr>
          <p:nvPr>
            <p:ph type="sldNum" sz="quarter" idx="4"/>
          </p:nvPr>
        </p:nvSpPr>
        <p:spPr/>
        <p:txBody>
          <a:bodyPr/>
          <a:lstStyle>
            <a:lvl1pPr>
              <a:defRPr/>
            </a:lvl1pPr>
          </a:lstStyle>
          <a:p>
            <a:fld id="{E5D2D6EC-F241-415C-A3E7-4F47908D36FC}" type="slidenum">
              <a:rPr lang="en-CA"/>
              <a:pPr/>
              <a:t>‹#›</a:t>
            </a:fld>
            <a:endParaRPr lang="en-CA" dirty="0"/>
          </a:p>
        </p:txBody>
      </p:sp>
      <p:sp>
        <p:nvSpPr>
          <p:cNvPr id="130054" name="Rectangle 6"/>
          <p:cNvSpPr>
            <a:spLocks noGrp="1" noChangeArrowheads="1"/>
          </p:cNvSpPr>
          <p:nvPr>
            <p:ph type="subTitle" idx="1"/>
          </p:nvPr>
        </p:nvSpPr>
        <p:spPr>
          <a:xfrm>
            <a:off x="1371600" y="4038600"/>
            <a:ext cx="6400800" cy="1752600"/>
          </a:xfrm>
        </p:spPr>
        <p:txBody>
          <a:bodyPr/>
          <a:lstStyle>
            <a:lvl1pPr marL="0" indent="0" algn="ctr">
              <a:buFontTx/>
              <a:buNone/>
              <a:defRPr/>
            </a:lvl1pPr>
          </a:lstStyle>
          <a:p>
            <a:r>
              <a:rPr lang="en-US" smtClean="0"/>
              <a:t>Click to edit Master subtitle style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B8306A44-7C73-4AA1-9714-8D5564208567}" type="slidenum">
              <a:rPr lang="en-CA"/>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4B590E44-AD6B-4ABB-86F6-7256C4147640}" type="slidenum">
              <a:rPr lang="en-CA"/>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5E693C0A-FE4A-4495-A920-AB5C92A874F2}" type="slidenum">
              <a:rPr lang="en-CA"/>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CA" dirty="0"/>
          </a:p>
        </p:txBody>
      </p:sp>
      <p:sp>
        <p:nvSpPr>
          <p:cNvPr id="8" name="Footer Placeholder 7"/>
          <p:cNvSpPr>
            <a:spLocks noGrp="1"/>
          </p:cNvSpPr>
          <p:nvPr>
            <p:ph type="ftr" sz="quarter" idx="11"/>
          </p:nvPr>
        </p:nvSpPr>
        <p:spPr/>
        <p:txBody>
          <a:bodyPr/>
          <a:lstStyle>
            <a:lvl1pPr>
              <a:defRPr/>
            </a:lvl1pPr>
          </a:lstStyle>
          <a:p>
            <a:endParaRPr lang="en-CA" dirty="0"/>
          </a:p>
        </p:txBody>
      </p:sp>
      <p:sp>
        <p:nvSpPr>
          <p:cNvPr id="9" name="Slide Number Placeholder 8"/>
          <p:cNvSpPr>
            <a:spLocks noGrp="1"/>
          </p:cNvSpPr>
          <p:nvPr>
            <p:ph type="sldNum" sz="quarter" idx="12"/>
          </p:nvPr>
        </p:nvSpPr>
        <p:spPr/>
        <p:txBody>
          <a:bodyPr/>
          <a:lstStyle>
            <a:lvl1pPr>
              <a:defRPr/>
            </a:lvl1pPr>
          </a:lstStyle>
          <a:p>
            <a:fld id="{B10A5548-DC89-4988-8787-E2A72C1F8608}" type="slidenum">
              <a:rPr lang="en-CA"/>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endParaRPr lang="en-CA" dirty="0"/>
          </a:p>
        </p:txBody>
      </p:sp>
      <p:sp>
        <p:nvSpPr>
          <p:cNvPr id="4" name="Footer Placeholder 3"/>
          <p:cNvSpPr>
            <a:spLocks noGrp="1"/>
          </p:cNvSpPr>
          <p:nvPr>
            <p:ph type="ftr" sz="quarter" idx="11"/>
          </p:nvPr>
        </p:nvSpPr>
        <p:spPr/>
        <p:txBody>
          <a:bodyPr/>
          <a:lstStyle>
            <a:lvl1pPr>
              <a:defRPr/>
            </a:lvl1pPr>
          </a:lstStyle>
          <a:p>
            <a:endParaRPr lang="en-CA" dirty="0"/>
          </a:p>
        </p:txBody>
      </p:sp>
      <p:sp>
        <p:nvSpPr>
          <p:cNvPr id="5" name="Slide Number Placeholder 4"/>
          <p:cNvSpPr>
            <a:spLocks noGrp="1"/>
          </p:cNvSpPr>
          <p:nvPr>
            <p:ph type="sldNum" sz="quarter" idx="12"/>
          </p:nvPr>
        </p:nvSpPr>
        <p:spPr/>
        <p:txBody>
          <a:bodyPr/>
          <a:lstStyle>
            <a:lvl1pPr>
              <a:defRPr/>
            </a:lvl1pPr>
          </a:lstStyle>
          <a:p>
            <a:fld id="{AFCA13CE-83B0-45AF-8E77-D244E340DCC4}" type="slidenum">
              <a:rPr lang="en-CA"/>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dirty="0"/>
          </a:p>
        </p:txBody>
      </p:sp>
      <p:sp>
        <p:nvSpPr>
          <p:cNvPr id="3" name="Footer Placeholder 2"/>
          <p:cNvSpPr>
            <a:spLocks noGrp="1"/>
          </p:cNvSpPr>
          <p:nvPr>
            <p:ph type="ftr" sz="quarter" idx="11"/>
          </p:nvPr>
        </p:nvSpPr>
        <p:spPr/>
        <p:txBody>
          <a:bodyPr/>
          <a:lstStyle>
            <a:lvl1pPr>
              <a:defRPr/>
            </a:lvl1pPr>
          </a:lstStyle>
          <a:p>
            <a:endParaRPr lang="en-CA" dirty="0"/>
          </a:p>
        </p:txBody>
      </p:sp>
      <p:sp>
        <p:nvSpPr>
          <p:cNvPr id="4" name="Slide Number Placeholder 3"/>
          <p:cNvSpPr>
            <a:spLocks noGrp="1"/>
          </p:cNvSpPr>
          <p:nvPr>
            <p:ph type="sldNum" sz="quarter" idx="12"/>
          </p:nvPr>
        </p:nvSpPr>
        <p:spPr/>
        <p:txBody>
          <a:bodyPr/>
          <a:lstStyle>
            <a:lvl1pPr>
              <a:defRPr/>
            </a:lvl1pPr>
          </a:lstStyle>
          <a:p>
            <a:fld id="{16BCA2F2-D0E2-41D3-86FB-216D8F2C80C4}" type="slidenum">
              <a:rPr lang="en-CA"/>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FE890AA0-1223-4665-AFFC-0139DCAAF47B}" type="slidenum">
              <a:rPr lang="en-CA"/>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1676399"/>
            <a:ext cx="5486400" cy="3051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49CA6C93-6223-41E9-801F-71823497A68A}" type="slidenum">
              <a:rPr lang="en-CA"/>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752600"/>
            <a:ext cx="8229600" cy="4297363"/>
          </a:xfr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8DFAFB70-B557-4D7B-9885-F913BD664137}" type="slidenum">
              <a:rPr lang="en-CA"/>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870FC052-E7D6-4347-9311-85B49B930694}" type="datetimeFigureOut">
              <a:rPr lang="en-CA" smtClean="0"/>
              <a:pPr/>
              <a:t>2013-09-16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3202CA-244F-4D67-8E9C-508FDE9A3D38}"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9/16/2013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SharedServices_PowerPoint_LtBkgd"/>
          <p:cNvPicPr>
            <a:picLocks noChangeAspect="1" noChangeArrowheads="1"/>
          </p:cNvPicPr>
          <p:nvPr/>
        </p:nvPicPr>
        <p:blipFill>
          <a:blip r:embed="rId14" cstate="print"/>
          <a:srcRect/>
          <a:stretch>
            <a:fillRect/>
          </a:stretch>
        </p:blipFill>
        <p:spPr bwMode="auto">
          <a:xfrm>
            <a:off x="0" y="0"/>
            <a:ext cx="9144000" cy="6858000"/>
          </a:xfrm>
          <a:prstGeom prst="rect">
            <a:avLst/>
          </a:prstGeom>
          <a:noFill/>
        </p:spPr>
      </p:pic>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lvl1pPr>
          </a:lstStyle>
          <a:p>
            <a:endParaRPr lang="en-CA"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lvl1pPr>
          </a:lstStyle>
          <a:p>
            <a:endParaRPr lang="en-CA"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lvl1pPr>
          </a:lstStyle>
          <a:p>
            <a:fld id="{0955BB49-15D0-4E87-A83B-F5117B35CF11}" type="slidenum">
              <a:rPr lang="en-CA"/>
              <a:pPr/>
              <a:t>‹#›</a:t>
            </a:fld>
            <a:endParaRPr lang="en-CA" dirty="0"/>
          </a:p>
        </p:txBody>
      </p:sp>
      <p:sp>
        <p:nvSpPr>
          <p:cNvPr id="1041" name="Rectangle 17"/>
          <p:cNvSpPr>
            <a:spLocks noGrp="1" noChangeArrowheads="1"/>
          </p:cNvSpPr>
          <p:nvPr>
            <p:ph type="body" idx="1"/>
          </p:nvPr>
        </p:nvSpPr>
        <p:spPr bwMode="auto">
          <a:xfrm>
            <a:off x="457200" y="2590800"/>
            <a:ext cx="8229600" cy="3459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pic>
        <p:nvPicPr>
          <p:cNvPr id="9" name="Picture 8" descr="flnro_pp_banner_962x167_sunrise.jpg"/>
          <p:cNvPicPr>
            <a:picLocks noChangeAspect="1"/>
          </p:cNvPicPr>
          <p:nvPr userDrawn="1"/>
        </p:nvPicPr>
        <p:blipFill>
          <a:blip r:embed="rId15" cstate="print"/>
          <a:stretch>
            <a:fillRect/>
          </a:stretch>
        </p:blipFill>
        <p:spPr>
          <a:xfrm>
            <a:off x="0" y="0"/>
            <a:ext cx="9144000" cy="158736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062"/>
          </a:solidFill>
          <a:latin typeface="+mn-lt"/>
          <a:cs typeface="+mn-cs"/>
        </a:defRPr>
      </a:lvl2pPr>
      <a:lvl3pPr marL="1143000" indent="-228600" algn="l" rtl="0" eaLnBrk="1" fontAlgn="base" hangingPunct="1">
        <a:spcBef>
          <a:spcPct val="20000"/>
        </a:spcBef>
        <a:spcAft>
          <a:spcPct val="0"/>
        </a:spcAft>
        <a:buChar char="•"/>
        <a:defRPr sz="2200">
          <a:solidFill>
            <a:srgbClr val="003062"/>
          </a:solidFill>
          <a:latin typeface="+mn-lt"/>
          <a:cs typeface="+mn-cs"/>
        </a:defRPr>
      </a:lvl3pPr>
      <a:lvl4pPr marL="1600200" indent="-228600" algn="l" rtl="0" eaLnBrk="1" fontAlgn="base" hangingPunct="1">
        <a:spcBef>
          <a:spcPct val="20000"/>
        </a:spcBef>
        <a:spcAft>
          <a:spcPct val="0"/>
        </a:spcAft>
        <a:buChar char="–"/>
        <a:defRPr sz="2000">
          <a:solidFill>
            <a:srgbClr val="003062"/>
          </a:solidFill>
          <a:latin typeface="+mn-lt"/>
          <a:cs typeface="+mn-cs"/>
        </a:defRPr>
      </a:lvl4pPr>
      <a:lvl5pPr marL="2057400" indent="-228600" algn="l" rtl="0" eaLnBrk="1" fontAlgn="base" hangingPunct="1">
        <a:spcBef>
          <a:spcPct val="20000"/>
        </a:spcBef>
        <a:spcAft>
          <a:spcPct val="0"/>
        </a:spcAft>
        <a:buChar char="»"/>
        <a:defRPr sz="2000">
          <a:solidFill>
            <a:srgbClr val="003062"/>
          </a:solidFill>
          <a:latin typeface="+mn-lt"/>
          <a:cs typeface="+mn-cs"/>
        </a:defRPr>
      </a:lvl5pPr>
      <a:lvl6pPr marL="2514600" indent="-228600" algn="l" rtl="0" eaLnBrk="1" fontAlgn="base" hangingPunct="1">
        <a:spcBef>
          <a:spcPct val="20000"/>
        </a:spcBef>
        <a:spcAft>
          <a:spcPct val="0"/>
        </a:spcAft>
        <a:buChar char="»"/>
        <a:defRPr sz="2000">
          <a:solidFill>
            <a:srgbClr val="003062"/>
          </a:solidFill>
          <a:latin typeface="+mn-lt"/>
          <a:cs typeface="+mn-cs"/>
        </a:defRPr>
      </a:lvl6pPr>
      <a:lvl7pPr marL="2971800" indent="-228600" algn="l" rtl="0" eaLnBrk="1" fontAlgn="base" hangingPunct="1">
        <a:spcBef>
          <a:spcPct val="20000"/>
        </a:spcBef>
        <a:spcAft>
          <a:spcPct val="0"/>
        </a:spcAft>
        <a:buChar char="»"/>
        <a:defRPr sz="2000">
          <a:solidFill>
            <a:srgbClr val="003062"/>
          </a:solidFill>
          <a:latin typeface="+mn-lt"/>
          <a:cs typeface="+mn-cs"/>
        </a:defRPr>
      </a:lvl7pPr>
      <a:lvl8pPr marL="3429000" indent="-228600" algn="l" rtl="0" eaLnBrk="1" fontAlgn="base" hangingPunct="1">
        <a:spcBef>
          <a:spcPct val="20000"/>
        </a:spcBef>
        <a:spcAft>
          <a:spcPct val="0"/>
        </a:spcAft>
        <a:buChar char="»"/>
        <a:defRPr sz="2000">
          <a:solidFill>
            <a:srgbClr val="003062"/>
          </a:solidFill>
          <a:latin typeface="+mn-lt"/>
          <a:cs typeface="+mn-cs"/>
        </a:defRPr>
      </a:lvl8pPr>
      <a:lvl9pPr marL="3886200" indent="-228600" algn="l" rtl="0" eaLnBrk="1" fontAlgn="base" hangingPunct="1">
        <a:spcBef>
          <a:spcPct val="20000"/>
        </a:spcBef>
        <a:spcAft>
          <a:spcPct val="0"/>
        </a:spcAft>
        <a:buChar char="»"/>
        <a:defRPr sz="2000">
          <a:solidFill>
            <a:srgbClr val="00306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hyperlink" Target="http://www.for.gov.bc.ca/ftp/hfp/external/!publish/fft_standards_on_cms_web/policy/Policy1_FFT.pdf" TargetMode="External"/><Relationship Id="rId13" Type="http://schemas.openxmlformats.org/officeDocument/2006/relationships/hyperlink" Target="http://www.for.gov.bc.ca/ftp/HFP/external/!publish/LBIS_web/Guidance/FFT%20guidance%20-Silvicultural%20Regimes%20for%20Fuel%20Management%20in%20the%20WildLand%20Urban%20Interface.pdf" TargetMode="External"/><Relationship Id="rId3" Type="http://schemas.openxmlformats.org/officeDocument/2006/relationships/hyperlink" Target="http://www.for.gov.bc.ca/ftp/HFP/external/!publish/LBIS_web/Guidance/FFT%20Strategic%20Plan%20Draft%20V3.3.docx" TargetMode="External"/><Relationship Id="rId7" Type="http://schemas.openxmlformats.org/officeDocument/2006/relationships/hyperlink" Target="http://www.for.gov.bc.ca/ftp/hfp/external/!publish/LBIS_web/Guidance/LBIS%20Silviculture%20Funding%20Criteria.pdf" TargetMode="External"/><Relationship Id="rId12" Type="http://schemas.openxmlformats.org/officeDocument/2006/relationships/hyperlink" Target="http://www.for.gov.bc.ca/ftp/HFP/external/!publish/LBIS_web/Guidance/FFT%20White%20Pine%20Guidance__V2.1.docx" TargetMode="External"/><Relationship Id="rId2" Type="http://schemas.openxmlformats.org/officeDocument/2006/relationships/hyperlink" Target="http://lbis.forestpracticesbranch.com/LBIS/node/103" TargetMode="External"/><Relationship Id="rId1" Type="http://schemas.openxmlformats.org/officeDocument/2006/relationships/slideLayout" Target="../slideLayouts/slideLayout12.xml"/><Relationship Id="rId6" Type="http://schemas.openxmlformats.org/officeDocument/2006/relationships/hyperlink" Target="http://www.for.gov.bc.ca/ftp/HFP/external/!publish/LBIS_web/Guidance/regimes.xls" TargetMode="External"/><Relationship Id="rId11" Type="http://schemas.openxmlformats.org/officeDocument/2006/relationships/hyperlink" Target="http://www.for.gov.bc.ca/ftp/hfp/external/!publish/LBIS_web/Guidance/FFT%20ASSISTED%20SPECIES%20MIGRATION%20Guidance__June25_2009.doc" TargetMode="External"/><Relationship Id="rId5" Type="http://schemas.openxmlformats.org/officeDocument/2006/relationships/hyperlink" Target="http://www.for.gov.bc.ca/ftp/HFP/external/!publish/LBIS_web/Guidance/FFT%20Silviculture%20%205%20Year%20Plan%20Instructions_apcomment.docx" TargetMode="External"/><Relationship Id="rId15" Type="http://schemas.openxmlformats.org/officeDocument/2006/relationships/hyperlink" Target="http://lbis.forestpracticesbranch.com/LBIS/node/874" TargetMode="External"/><Relationship Id="rId10" Type="http://schemas.openxmlformats.org/officeDocument/2006/relationships/hyperlink" Target="http://www.for.gov.bc.ca/ftp/HFP/external/!publish/LBIS_web/Guidance/Mixed%20Spp_%20FFT%20Guidance%20(May%2027%202013).pdf" TargetMode="External"/><Relationship Id="rId4" Type="http://schemas.openxmlformats.org/officeDocument/2006/relationships/hyperlink" Target="http://www.for.gov.bc.ca/ftp/HFP/external/!publish/LBIS_web/Guidance/Silviculture%20Planning%20process%20for%20LBIS_V2.docx" TargetMode="External"/><Relationship Id="rId9" Type="http://schemas.openxmlformats.org/officeDocument/2006/relationships/hyperlink" Target="http://www.for.gov.bc.ca/ftp/HFP/external/!publish/LBIS_web/Guidance/FFT%20Species%20indicators_2011_12_V2.2.pdf" TargetMode="External"/><Relationship Id="rId14" Type="http://schemas.openxmlformats.org/officeDocument/2006/relationships/hyperlink" Target="http://www.for.gov.bc.ca/ftp/hfp/external/!publish/LBIS_web/Guidance/Short%20Rotation%20Fibre%20Plantation%20Project.doc"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12.xml"/><Relationship Id="rId6" Type="http://schemas.openxmlformats.org/officeDocument/2006/relationships/chart" Target="../charts/chart5.xml"/><Relationship Id="rId5" Type="http://schemas.openxmlformats.org/officeDocument/2006/relationships/chart" Target="../charts/chart4.xml"/><Relationship Id="rId10" Type="http://schemas.openxmlformats.org/officeDocument/2006/relationships/chart" Target="../charts/chart9.xml"/><Relationship Id="rId4" Type="http://schemas.openxmlformats.org/officeDocument/2006/relationships/chart" Target="../charts/chart3.xml"/><Relationship Id="rId9" Type="http://schemas.openxmlformats.org/officeDocument/2006/relationships/chart" Target="../charts/chart8.xml"/></Relationships>
</file>

<file path=ppt/slides/_rels/slide17.xml.rels><?xml version="1.0" encoding="UTF-8" standalone="yes"?>
<Relationships xmlns="http://schemas.openxmlformats.org/package/2006/relationships"><Relationship Id="rId3" Type="http://schemas.openxmlformats.org/officeDocument/2006/relationships/hyperlink" Target="file:///C:\Users\apowelso\AppData\Local\Temp\13_14%20AOP%20and%205-year%20plan%20(sept%206,%202012).xlsx"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2.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mailto:allan.powelson@gov.bc.ca" TargetMode="External"/><Relationship Id="rId2" Type="http://schemas.openxmlformats.org/officeDocument/2006/relationships/hyperlink" Target="http://lbis.forestpracticesbranch.com/LBIS/node/1059" TargetMode="External"/><Relationship Id="rId1" Type="http://schemas.openxmlformats.org/officeDocument/2006/relationships/slideLayout" Target="../slideLayouts/slideLayout12.xml"/><Relationship Id="rId4" Type="http://schemas.openxmlformats.org/officeDocument/2006/relationships/hyperlink" Target="mailto:Monty.Locke@gov.b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sz="4000" dirty="0" smtClean="0"/>
              <a:t>Forests For Tomorrow</a:t>
            </a:r>
            <a:br>
              <a:rPr lang="en-CA" sz="4000" dirty="0" smtClean="0"/>
            </a:br>
            <a:r>
              <a:rPr lang="en-CA" sz="4000" dirty="0" smtClean="0"/>
              <a:t>2014/15 – 2018/19</a:t>
            </a:r>
            <a:endParaRPr lang="en-CA" sz="4000" dirty="0"/>
          </a:p>
        </p:txBody>
      </p:sp>
      <p:sp>
        <p:nvSpPr>
          <p:cNvPr id="3" name="Subtitle 2"/>
          <p:cNvSpPr>
            <a:spLocks noGrp="1"/>
          </p:cNvSpPr>
          <p:nvPr>
            <p:ph type="subTitle" idx="1"/>
          </p:nvPr>
        </p:nvSpPr>
        <p:spPr/>
        <p:txBody>
          <a:bodyPr/>
          <a:lstStyle/>
          <a:p>
            <a:pPr algn="r"/>
            <a:r>
              <a:rPr lang="en-CA" sz="1400" dirty="0" smtClean="0"/>
              <a:t>Provincial Meeting</a:t>
            </a:r>
          </a:p>
          <a:p>
            <a:pPr algn="r"/>
            <a:r>
              <a:rPr lang="en-CA" sz="1400" dirty="0" smtClean="0"/>
              <a:t>September 18, 2013</a:t>
            </a:r>
          </a:p>
          <a:p>
            <a:pPr algn="r"/>
            <a:r>
              <a:rPr lang="en-CA" sz="1400" dirty="0" smtClean="0"/>
              <a:t>Allan Powelson, </a:t>
            </a:r>
          </a:p>
          <a:p>
            <a:pPr algn="r"/>
            <a:r>
              <a:rPr lang="en-CA" sz="1400" dirty="0" smtClean="0"/>
              <a:t>Monty Locke</a:t>
            </a:r>
            <a:endParaRPr lang="en-CA"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3202CA-244F-4D67-8E9C-508FDE9A3D38}" type="slidenum">
              <a:rPr lang="en-CA" smtClean="0"/>
              <a:pPr/>
              <a:t>2</a:t>
            </a:fld>
            <a:endParaRPr lang="en-CA"/>
          </a:p>
        </p:txBody>
      </p:sp>
      <p:sp>
        <p:nvSpPr>
          <p:cNvPr id="3" name="Subtitle 2"/>
          <p:cNvSpPr>
            <a:spLocks noGrp="1"/>
          </p:cNvSpPr>
          <p:nvPr>
            <p:ph type="subTitle" idx="4294967295"/>
          </p:nvPr>
        </p:nvSpPr>
        <p:spPr>
          <a:xfrm>
            <a:off x="539552" y="1484784"/>
            <a:ext cx="8208912" cy="1752600"/>
          </a:xfrm>
        </p:spPr>
        <p:txBody>
          <a:bodyPr/>
          <a:lstStyle/>
          <a:p>
            <a:pPr>
              <a:buNone/>
            </a:pPr>
            <a:r>
              <a:rPr lang="en-CA" b="1" dirty="0" smtClean="0"/>
              <a:t>VISION </a:t>
            </a:r>
          </a:p>
          <a:p>
            <a:r>
              <a:rPr lang="en-US" sz="2000" i="1" dirty="0" smtClean="0"/>
              <a:t>The impacts of catastrophic disturbances and constrained timber supplies are: (a) identified, prioritized and communicated to government to support investment decisions; and (b) consistent with those decisions, the impacts are effectively and efficiently mitigated by exemplary stand tending and reforestation activities that enhance forest values and support forest resilience. </a:t>
            </a:r>
          </a:p>
          <a:p>
            <a:pPr>
              <a:buNone/>
            </a:pPr>
            <a:endParaRPr lang="en-CA" b="1" dirty="0" smtClean="0"/>
          </a:p>
          <a:p>
            <a:pPr>
              <a:buNone/>
            </a:pPr>
            <a:r>
              <a:rPr lang="en-CA" b="1" dirty="0" smtClean="0"/>
              <a:t>MISSION </a:t>
            </a:r>
          </a:p>
          <a:p>
            <a:r>
              <a:rPr lang="en-US" sz="2000" i="1" dirty="0" smtClean="0"/>
              <a:t>FFT optimally utilizes available funding to reforest and manage productive forest land through the use of best science, and in consideration of all forest values and changing factors. </a:t>
            </a:r>
            <a:endParaRPr lang="en-CA" sz="20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BCA2F2-D0E2-41D3-86FB-216D8F2C80C4}" type="slidenum">
              <a:rPr lang="en-CA" smtClean="0"/>
              <a:pPr/>
              <a:t>3</a:t>
            </a:fld>
            <a:endParaRPr lang="en-CA" dirty="0"/>
          </a:p>
        </p:txBody>
      </p:sp>
      <p:graphicFrame>
        <p:nvGraphicFramePr>
          <p:cNvPr id="6" name="Table 5"/>
          <p:cNvGraphicFramePr>
            <a:graphicFrameLocks noGrp="1"/>
          </p:cNvGraphicFramePr>
          <p:nvPr/>
        </p:nvGraphicFramePr>
        <p:xfrm>
          <a:off x="1" y="0"/>
          <a:ext cx="9144000" cy="6858000"/>
        </p:xfrm>
        <a:graphic>
          <a:graphicData uri="http://schemas.openxmlformats.org/drawingml/2006/table">
            <a:tbl>
              <a:tblPr firstRow="1" bandRow="1">
                <a:tableStyleId>{5C22544A-7EE6-4342-B048-85BDC9FD1C3A}</a:tableStyleId>
              </a:tblPr>
              <a:tblGrid>
                <a:gridCol w="1684421"/>
                <a:gridCol w="1925053"/>
                <a:gridCol w="2326105"/>
                <a:gridCol w="3208421"/>
              </a:tblGrid>
              <a:tr h="13447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Eligible Investment Category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Sub-Category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Focus 	</a:t>
                      </a:r>
                    </a:p>
                    <a:p>
                      <a:endParaRPr lang="en-CA"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Implementation Priorities 	</a:t>
                      </a:r>
                    </a:p>
                    <a:p>
                      <a:endParaRPr lang="en-CA" sz="1400" dirty="0"/>
                    </a:p>
                  </a:txBody>
                  <a:tcPr/>
                </a:tc>
              </a:tr>
              <a:tr h="55132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kern="1200" baseline="0" dirty="0" smtClean="0">
                          <a:solidFill>
                            <a:schemeClr val="dk1"/>
                          </a:solidFill>
                          <a:latin typeface="+mn-lt"/>
                          <a:ea typeface="+mn-ea"/>
                          <a:cs typeface="+mn-cs"/>
                        </a:rPr>
                        <a:t>Forests for Tomorrow Program 	</a:t>
                      </a:r>
                    </a:p>
                    <a:p>
                      <a:endParaRPr lang="en-CA"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kern="1200" baseline="0" dirty="0" smtClean="0">
                          <a:solidFill>
                            <a:schemeClr val="dk1"/>
                          </a:solidFill>
                          <a:latin typeface="+mn-lt"/>
                          <a:ea typeface="+mn-ea"/>
                          <a:cs typeface="+mn-cs"/>
                        </a:rPr>
                        <a:t>Current reforestation 	</a:t>
                      </a:r>
                    </a:p>
                    <a:p>
                      <a:endParaRPr lang="en-CA" sz="1400" dirty="0"/>
                    </a:p>
                  </a:txBody>
                  <a:tcPr/>
                </a:tc>
                <a:tc>
                  <a:txBody>
                    <a:bodyPr/>
                    <a:lstStyle/>
                    <a:p>
                      <a:pPr marL="92075" marR="0" indent="-92075"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400" kern="1200" baseline="0" dirty="0" smtClean="0">
                          <a:solidFill>
                            <a:schemeClr val="dk1"/>
                          </a:solidFill>
                          <a:latin typeface="+mn-lt"/>
                          <a:ea typeface="+mn-ea"/>
                          <a:cs typeface="+mn-cs"/>
                        </a:rPr>
                        <a:t>Priority given to those areas throughout the province where the catastrophic disturbance has caused drops in mid- and long-term timber supply. 	</a:t>
                      </a:r>
                    </a:p>
                    <a:p>
                      <a:pPr marL="92075" marR="0" indent="-92075"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400" kern="1200" baseline="0" dirty="0" smtClean="0">
                          <a:solidFill>
                            <a:schemeClr val="dk1"/>
                          </a:solidFill>
                          <a:latin typeface="+mn-lt"/>
                          <a:ea typeface="+mn-ea"/>
                          <a:cs typeface="+mn-cs"/>
                        </a:rPr>
                        <a:t>Eliminate backlog NSR. 	</a:t>
                      </a:r>
                    </a:p>
                    <a:p>
                      <a:endParaRPr lang="en-CA" sz="1400" kern="1200" baseline="0" dirty="0" smtClean="0">
                        <a:solidFill>
                          <a:schemeClr val="dk1"/>
                        </a:solidFill>
                        <a:latin typeface="+mn-lt"/>
                        <a:ea typeface="+mn-ea"/>
                        <a:cs typeface="+mn-cs"/>
                      </a:endParaRPr>
                    </a:p>
                  </a:txBody>
                  <a:tcPr/>
                </a:tc>
                <a:tc>
                  <a:txBody>
                    <a:bodyPr/>
                    <a:lstStyle/>
                    <a:p>
                      <a:pPr>
                        <a:buFont typeface="Arial" pitchFamily="34" charset="0"/>
                        <a:buChar char="•"/>
                      </a:pPr>
                      <a:r>
                        <a:rPr lang="en-CA" sz="1400" kern="1200" baseline="0" dirty="0" smtClean="0">
                          <a:solidFill>
                            <a:schemeClr val="dk1"/>
                          </a:solidFill>
                          <a:latin typeface="+mn-lt"/>
                          <a:ea typeface="+mn-ea"/>
                          <a:cs typeface="+mn-cs"/>
                        </a:rPr>
                        <a:t>Maintain adequate growth rates on existing government-funded land based investments through vegetation management. </a:t>
                      </a:r>
                    </a:p>
                    <a:p>
                      <a:pPr>
                        <a:buFont typeface="Arial" pitchFamily="34" charset="0"/>
                        <a:buChar char="•"/>
                      </a:pPr>
                      <a:r>
                        <a:rPr lang="en-CA" sz="1400" kern="1200" baseline="0" dirty="0" smtClean="0">
                          <a:solidFill>
                            <a:schemeClr val="dk1"/>
                          </a:solidFill>
                          <a:latin typeface="+mn-lt"/>
                          <a:ea typeface="+mn-ea"/>
                          <a:cs typeface="+mn-cs"/>
                        </a:rPr>
                        <a:t>Annual reforestation level of 20 million seedlings (at least) with a </a:t>
                      </a:r>
                    </a:p>
                    <a:p>
                      <a:r>
                        <a:rPr lang="en-CA" sz="1400" kern="1200" baseline="0" dirty="0" smtClean="0">
                          <a:solidFill>
                            <a:schemeClr val="dk1"/>
                          </a:solidFill>
                          <a:latin typeface="+mn-lt"/>
                          <a:ea typeface="+mn-ea"/>
                          <a:cs typeface="+mn-cs"/>
                        </a:rPr>
                        <a:t>variety of species, on areas where the mid- and long-term timber supply has been impacted by catastrophic disturbance. </a:t>
                      </a:r>
                    </a:p>
                    <a:p>
                      <a:pPr>
                        <a:buFont typeface="Arial" pitchFamily="34" charset="0"/>
                        <a:buChar char="•"/>
                      </a:pPr>
                      <a:r>
                        <a:rPr lang="en-CA" sz="1400" kern="1200" baseline="0" dirty="0" smtClean="0">
                          <a:solidFill>
                            <a:schemeClr val="dk1"/>
                          </a:solidFill>
                          <a:latin typeface="+mn-lt"/>
                          <a:ea typeface="+mn-ea"/>
                          <a:cs typeface="+mn-cs"/>
                        </a:rPr>
                        <a:t>Meet government obligations under </a:t>
                      </a:r>
                      <a:r>
                        <a:rPr lang="en-CA" sz="1400" i="1" kern="1200" baseline="0" dirty="0" smtClean="0">
                          <a:solidFill>
                            <a:schemeClr val="dk1"/>
                          </a:solidFill>
                          <a:latin typeface="+mn-lt"/>
                          <a:ea typeface="+mn-ea"/>
                          <a:cs typeface="+mn-cs"/>
                        </a:rPr>
                        <a:t>Forest and Range Practices Act section 108. </a:t>
                      </a:r>
                    </a:p>
                    <a:p>
                      <a:pPr>
                        <a:buFont typeface="Arial" pitchFamily="34" charset="0"/>
                        <a:buChar char="•"/>
                      </a:pPr>
                      <a:r>
                        <a:rPr lang="en-CA" sz="1400" kern="1200" baseline="0" dirty="0" smtClean="0">
                          <a:solidFill>
                            <a:schemeClr val="dk1"/>
                          </a:solidFill>
                          <a:latin typeface="+mn-lt"/>
                          <a:ea typeface="+mn-ea"/>
                          <a:cs typeface="+mn-cs"/>
                        </a:rPr>
                        <a:t>Eliminate the provincial backlog (pre-1987) Not Satisfactorily Restocked (NSR) by 2015. </a:t>
                      </a:r>
                    </a:p>
                    <a:p>
                      <a:endParaRPr lang="en-CA" sz="1400"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6BCA2F2-D0E2-41D3-86FB-216D8F2C80C4}" type="slidenum">
              <a:rPr lang="en-CA" smtClean="0"/>
              <a:pPr/>
              <a:t>4</a:t>
            </a:fld>
            <a:endParaRPr lang="en-CA" dirty="0"/>
          </a:p>
        </p:txBody>
      </p:sp>
      <p:graphicFrame>
        <p:nvGraphicFramePr>
          <p:cNvPr id="6" name="Table 5"/>
          <p:cNvGraphicFramePr>
            <a:graphicFrameLocks noGrp="1"/>
          </p:cNvGraphicFramePr>
          <p:nvPr/>
        </p:nvGraphicFramePr>
        <p:xfrm>
          <a:off x="1" y="0"/>
          <a:ext cx="9144000" cy="6858000"/>
        </p:xfrm>
        <a:graphic>
          <a:graphicData uri="http://schemas.openxmlformats.org/drawingml/2006/table">
            <a:tbl>
              <a:tblPr firstRow="1" bandRow="1">
                <a:tableStyleId>{5C22544A-7EE6-4342-B048-85BDC9FD1C3A}</a:tableStyleId>
              </a:tblPr>
              <a:tblGrid>
                <a:gridCol w="1684421"/>
                <a:gridCol w="1925053"/>
                <a:gridCol w="2326105"/>
                <a:gridCol w="3208421"/>
              </a:tblGrid>
              <a:tr h="10345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Eligible Investment Category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Sub-Category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Focus 	</a:t>
                      </a:r>
                    </a:p>
                    <a:p>
                      <a:endParaRPr lang="en-CA"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b="1" kern="1200" baseline="0" dirty="0" smtClean="0">
                          <a:solidFill>
                            <a:schemeClr val="lt1"/>
                          </a:solidFill>
                          <a:latin typeface="+mn-lt"/>
                          <a:ea typeface="+mn-ea"/>
                          <a:cs typeface="+mn-cs"/>
                        </a:rPr>
                        <a:t>Implementation Priorities 	</a:t>
                      </a:r>
                    </a:p>
                    <a:p>
                      <a:endParaRPr lang="en-CA" sz="1400" dirty="0"/>
                    </a:p>
                  </a:txBody>
                  <a:tcPr/>
                </a:tc>
              </a:tr>
              <a:tr h="5823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kern="1200" baseline="0" dirty="0" smtClean="0">
                          <a:solidFill>
                            <a:schemeClr val="dk1"/>
                          </a:solidFill>
                          <a:latin typeface="+mn-lt"/>
                          <a:ea typeface="+mn-ea"/>
                          <a:cs typeface="+mn-cs"/>
                        </a:rPr>
                        <a:t>Forests for Tomorrow Program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kern="1200" baseline="0" dirty="0" smtClean="0">
                          <a:solidFill>
                            <a:schemeClr val="dk1"/>
                          </a:solidFill>
                          <a:latin typeface="+mn-lt"/>
                          <a:ea typeface="+mn-ea"/>
                          <a:cs typeface="+mn-cs"/>
                        </a:rPr>
                        <a:t>Timber Supply Mitigation 	</a:t>
                      </a:r>
                    </a:p>
                    <a:p>
                      <a:pPr marL="0" marR="0" indent="0" algn="l" defTabSz="914400" rtl="0" eaLnBrk="1" fontAlgn="auto" latinLnBrk="0" hangingPunct="1">
                        <a:lnSpc>
                          <a:spcPct val="100000"/>
                        </a:lnSpc>
                        <a:spcBef>
                          <a:spcPts val="0"/>
                        </a:spcBef>
                        <a:spcAft>
                          <a:spcPts val="0"/>
                        </a:spcAft>
                        <a:buClrTx/>
                        <a:buSzTx/>
                        <a:buFontTx/>
                        <a:buNone/>
                        <a:tabLst/>
                        <a:defRPr/>
                      </a:pPr>
                      <a:r>
                        <a:rPr lang="en-CA" sz="1400" kern="1200" baseline="0" dirty="0" smtClean="0">
                          <a:solidFill>
                            <a:schemeClr val="dk1"/>
                          </a:solidFill>
                          <a:latin typeface="+mn-lt"/>
                          <a:ea typeface="+mn-ea"/>
                          <a:cs typeface="+mn-cs"/>
                        </a:rPr>
                        <a:t>	</a:t>
                      </a:r>
                    </a:p>
                  </a:txBody>
                  <a:tcPr/>
                </a:tc>
                <a:tc>
                  <a:txBody>
                    <a:bodyPr/>
                    <a:lstStyle/>
                    <a:p>
                      <a:pPr marL="92075" indent="-92075">
                        <a:buFont typeface="Arial" pitchFamily="34" charset="0"/>
                        <a:buChar char="•"/>
                      </a:pPr>
                      <a:r>
                        <a:rPr lang="en-CA" sz="1400" kern="1200" baseline="0" dirty="0" smtClean="0">
                          <a:solidFill>
                            <a:schemeClr val="dk1"/>
                          </a:solidFill>
                          <a:latin typeface="+mn-lt"/>
                          <a:ea typeface="+mn-ea"/>
                          <a:cs typeface="+mn-cs"/>
                        </a:rPr>
                        <a:t>Mitigate impacts on timber supply caused by catastrophic disturbance or constrained timber 	 	</a:t>
                      </a:r>
                    </a:p>
                  </a:txBody>
                  <a:tcPr/>
                </a:tc>
                <a:tc>
                  <a:txBody>
                    <a:bodyPr/>
                    <a:lstStyle/>
                    <a:p>
                      <a:pPr marL="117475" indent="-117475" rtl="0">
                        <a:buFont typeface="Arial" pitchFamily="34" charset="0"/>
                        <a:buNone/>
                      </a:pPr>
                      <a:r>
                        <a:rPr lang="en-US" sz="1200" b="1" kern="1200" baseline="0" dirty="0" smtClean="0">
                          <a:solidFill>
                            <a:schemeClr val="dk1"/>
                          </a:solidFill>
                          <a:latin typeface="+mn-lt"/>
                          <a:ea typeface="+mn-ea"/>
                          <a:cs typeface="+mn-cs"/>
                        </a:rPr>
                        <a:t>MPB impacted areas</a:t>
                      </a:r>
                    </a:p>
                    <a:p>
                      <a:pPr marL="117475" indent="-117475" rtl="0">
                        <a:buFont typeface="Arial" pitchFamily="34" charset="0"/>
                        <a:buChar char="•"/>
                      </a:pPr>
                      <a:r>
                        <a:rPr lang="en-US" sz="1200" kern="1200" baseline="0" dirty="0" smtClean="0">
                          <a:solidFill>
                            <a:schemeClr val="dk1"/>
                          </a:solidFill>
                          <a:latin typeface="+mn-lt"/>
                          <a:ea typeface="+mn-ea"/>
                          <a:cs typeface="+mn-cs"/>
                        </a:rPr>
                        <a:t>Fertilization, spacing, and  conifer release in the central Interior will focus on mitigating  the reduction in the mid-term timber supply by targeting these activities within the “economic </a:t>
                      </a:r>
                      <a:r>
                        <a:rPr lang="en-US" sz="1200" kern="1200" baseline="0" dirty="0" err="1" smtClean="0">
                          <a:solidFill>
                            <a:schemeClr val="dk1"/>
                          </a:solidFill>
                          <a:latin typeface="+mn-lt"/>
                          <a:ea typeface="+mn-ea"/>
                          <a:cs typeface="+mn-cs"/>
                        </a:rPr>
                        <a:t>fibre</a:t>
                      </a:r>
                      <a:r>
                        <a:rPr lang="en-US" sz="1200" kern="1200" baseline="0" dirty="0" smtClean="0">
                          <a:solidFill>
                            <a:schemeClr val="dk1"/>
                          </a:solidFill>
                          <a:latin typeface="+mn-lt"/>
                          <a:ea typeface="+mn-ea"/>
                          <a:cs typeface="+mn-cs"/>
                        </a:rPr>
                        <a:t>-baskets” associated with the priority areas:</a:t>
                      </a:r>
                    </a:p>
                    <a:p>
                      <a:pPr marL="117475" indent="-117475" rtl="0">
                        <a:buFont typeface="Arial" pitchFamily="34" charset="0"/>
                        <a:buChar char="•"/>
                      </a:pPr>
                      <a:r>
                        <a:rPr lang="en-US" sz="1200" kern="1200" baseline="0" dirty="0" smtClean="0">
                          <a:solidFill>
                            <a:schemeClr val="dk1"/>
                          </a:solidFill>
                          <a:latin typeface="+mn-lt"/>
                          <a:ea typeface="+mn-ea"/>
                          <a:cs typeface="+mn-cs"/>
                        </a:rPr>
                        <a:t>Spacing treatments should be focused on managing density of repressed, or potentially repressed, stands with low forest health risks.</a:t>
                      </a:r>
                    </a:p>
                    <a:p>
                      <a:pPr marL="117475" indent="-117475" rtl="0">
                        <a:buFont typeface="Arial" pitchFamily="34" charset="0"/>
                        <a:buChar char="•"/>
                      </a:pPr>
                      <a:r>
                        <a:rPr lang="en-US" sz="1200" kern="1200" baseline="0" dirty="0" smtClean="0">
                          <a:solidFill>
                            <a:schemeClr val="dk1"/>
                          </a:solidFill>
                          <a:latin typeface="+mn-lt"/>
                          <a:ea typeface="+mn-ea"/>
                          <a:cs typeface="+mn-cs"/>
                        </a:rPr>
                        <a:t>Stands and spacing densities should be targeted for future fertilization treatments and value improvement.</a:t>
                      </a:r>
                    </a:p>
                    <a:p>
                      <a:pPr marL="92075" indent="-92075">
                        <a:buFont typeface="Arial" pitchFamily="34" charset="0"/>
                        <a:buChar char="•"/>
                      </a:pPr>
                      <a:endParaRPr lang="en-CA" sz="1200" kern="1200" baseline="0" dirty="0" smtClean="0">
                        <a:solidFill>
                          <a:schemeClr val="dk1"/>
                        </a:solidFill>
                        <a:latin typeface="+mn-lt"/>
                        <a:ea typeface="+mn-ea"/>
                        <a:cs typeface="+mn-cs"/>
                      </a:endParaRPr>
                    </a:p>
                    <a:p>
                      <a:pPr marL="92075" indent="-92075">
                        <a:buFont typeface="Arial" pitchFamily="34" charset="0"/>
                        <a:buChar char="•"/>
                      </a:pPr>
                      <a:endParaRPr lang="en-CA" sz="1200" kern="1200" baseline="0" dirty="0" smtClean="0">
                        <a:solidFill>
                          <a:schemeClr val="dk1"/>
                        </a:solidFill>
                        <a:latin typeface="+mn-lt"/>
                        <a:ea typeface="+mn-ea"/>
                        <a:cs typeface="+mn-cs"/>
                      </a:endParaRPr>
                    </a:p>
                    <a:p>
                      <a:pPr marL="92075" indent="-92075">
                        <a:buFont typeface="Arial" pitchFamily="34" charset="0"/>
                        <a:buNone/>
                      </a:pPr>
                      <a:r>
                        <a:rPr lang="en-CA" sz="1200" b="1" kern="1200" baseline="0" dirty="0" smtClean="0">
                          <a:solidFill>
                            <a:schemeClr val="dk1"/>
                          </a:solidFill>
                          <a:latin typeface="+mn-lt"/>
                          <a:ea typeface="+mn-ea"/>
                          <a:cs typeface="+mn-cs"/>
                        </a:rPr>
                        <a:t>Coast, NW, SE</a:t>
                      </a:r>
                    </a:p>
                    <a:p>
                      <a:pPr marL="92075" indent="-92075">
                        <a:buFont typeface="Arial" pitchFamily="34" charset="0"/>
                        <a:buChar char="•"/>
                      </a:pPr>
                      <a:r>
                        <a:rPr lang="en-CA" sz="1200" kern="1200" baseline="0" dirty="0" smtClean="0">
                          <a:solidFill>
                            <a:schemeClr val="dk1"/>
                          </a:solidFill>
                          <a:latin typeface="+mn-lt"/>
                          <a:ea typeface="+mn-ea"/>
                          <a:cs typeface="+mn-cs"/>
                        </a:rPr>
                        <a:t>Fertilization , spacing, and conifer release on coastal, southeast, and northwest forest management units with constrained timber supply and where highest return-on-investment will be achieved to improve timber availability and value. </a:t>
                      </a:r>
                    </a:p>
                    <a:p>
                      <a:pPr marL="92075" indent="-92075">
                        <a:buFont typeface="Arial" pitchFamily="34" charset="0"/>
                        <a:buChar char="•"/>
                      </a:pPr>
                      <a:endParaRPr lang="en-CA" sz="1200" kern="1200" baseline="0" dirty="0" smtClean="0">
                        <a:solidFill>
                          <a:schemeClr val="dk1"/>
                        </a:solidFill>
                        <a:latin typeface="+mn-lt"/>
                        <a:ea typeface="+mn-ea"/>
                        <a:cs typeface="+mn-cs"/>
                      </a:endParaRPr>
                    </a:p>
                    <a:p>
                      <a:pPr marL="92075" indent="-92075">
                        <a:buFont typeface="Arial" pitchFamily="34" charset="0"/>
                        <a:buChar char="•"/>
                      </a:pPr>
                      <a:r>
                        <a:rPr lang="en-CA" sz="1200" kern="1200" baseline="0" dirty="0" smtClean="0">
                          <a:solidFill>
                            <a:schemeClr val="dk1"/>
                          </a:solidFill>
                          <a:latin typeface="+mn-lt"/>
                          <a:ea typeface="+mn-ea"/>
                          <a:cs typeface="+mn-cs"/>
                        </a:rPr>
                        <a:t>Focus on establishing stands suitable for future fertilization and value improvement. </a:t>
                      </a:r>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725BBE-D9DB-4BCC-8B83-89BEDF0D08CB}" type="slidenum">
              <a:rPr lang="en-CA" smtClean="0"/>
              <a:pPr/>
              <a:t>5</a:t>
            </a:fld>
            <a:endParaRPr lang="en-CA"/>
          </a:p>
        </p:txBody>
      </p:sp>
      <p:sp>
        <p:nvSpPr>
          <p:cNvPr id="8" name="TextBox 7"/>
          <p:cNvSpPr txBox="1"/>
          <p:nvPr/>
        </p:nvSpPr>
        <p:spPr>
          <a:xfrm>
            <a:off x="179512" y="1844824"/>
            <a:ext cx="2403222" cy="369332"/>
          </a:xfrm>
          <a:prstGeom prst="rect">
            <a:avLst/>
          </a:prstGeom>
          <a:noFill/>
        </p:spPr>
        <p:txBody>
          <a:bodyPr wrap="none" rtlCol="0">
            <a:spAutoFit/>
          </a:bodyPr>
          <a:lstStyle/>
          <a:p>
            <a:r>
              <a:rPr lang="en-CA" dirty="0" smtClean="0"/>
              <a:t>From the service plan</a:t>
            </a:r>
            <a:endParaRPr lang="en-CA" dirty="0"/>
          </a:p>
        </p:txBody>
      </p:sp>
      <p:pic>
        <p:nvPicPr>
          <p:cNvPr id="2" name="Picture 2"/>
          <p:cNvPicPr>
            <a:picLocks noChangeAspect="1" noChangeArrowheads="1"/>
          </p:cNvPicPr>
          <p:nvPr/>
        </p:nvPicPr>
        <p:blipFill>
          <a:blip r:embed="rId2" cstate="print"/>
          <a:srcRect/>
          <a:stretch>
            <a:fillRect/>
          </a:stretch>
        </p:blipFill>
        <p:spPr bwMode="auto">
          <a:xfrm>
            <a:off x="221870" y="2619374"/>
            <a:ext cx="8781760" cy="1889746"/>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51519" y="4653136"/>
            <a:ext cx="8712969" cy="8640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556792"/>
            <a:ext cx="8229600" cy="1143000"/>
          </a:xfrm>
        </p:spPr>
        <p:txBody>
          <a:bodyPr/>
          <a:lstStyle/>
          <a:p>
            <a:pPr algn="l"/>
            <a:r>
              <a:rPr lang="en-CA" sz="3600" dirty="0" smtClean="0"/>
              <a:t>Government Commitments</a:t>
            </a:r>
            <a:endParaRPr lang="en-CA" sz="3600" dirty="0"/>
          </a:p>
        </p:txBody>
      </p:sp>
      <p:sp>
        <p:nvSpPr>
          <p:cNvPr id="3" name="Content Placeholder 2"/>
          <p:cNvSpPr>
            <a:spLocks noGrp="1"/>
          </p:cNvSpPr>
          <p:nvPr>
            <p:ph idx="1"/>
          </p:nvPr>
        </p:nvSpPr>
        <p:spPr/>
        <p:txBody>
          <a:bodyPr/>
          <a:lstStyle/>
          <a:p>
            <a:pPr>
              <a:buNone/>
            </a:pPr>
            <a:r>
              <a:rPr lang="en-CA" dirty="0" smtClean="0"/>
              <a:t>Current reforestation</a:t>
            </a:r>
          </a:p>
          <a:p>
            <a:r>
              <a:rPr lang="en-CA" dirty="0" smtClean="0"/>
              <a:t>Plant at least 20 million seedlings per year</a:t>
            </a:r>
          </a:p>
          <a:p>
            <a:r>
              <a:rPr lang="en-CA" dirty="0" smtClean="0"/>
              <a:t>Eliminate the backlog NSR by 2015</a:t>
            </a:r>
          </a:p>
          <a:p>
            <a:r>
              <a:rPr lang="en-CA" dirty="0" smtClean="0"/>
              <a:t>Increase funding by $10 million starting in 2015/16</a:t>
            </a:r>
          </a:p>
          <a:p>
            <a:pPr>
              <a:buNone/>
            </a:pPr>
            <a:r>
              <a:rPr lang="en-CA" dirty="0" smtClean="0"/>
              <a:t>Timber Supply Mitigation</a:t>
            </a:r>
          </a:p>
          <a:p>
            <a:r>
              <a:rPr lang="en-CA" dirty="0" smtClean="0"/>
              <a:t>Continue developing Type 4 Silviculture strategies</a:t>
            </a:r>
          </a:p>
          <a:p>
            <a:r>
              <a:rPr lang="en-CA" dirty="0" smtClean="0"/>
              <a:t>Fertilize at least 21,000 ha per year</a:t>
            </a:r>
          </a:p>
          <a:p>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6</a:t>
            </a:fld>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    </a:t>
            </a:r>
            <a:endParaRPr lang="en-CA" dirty="0"/>
          </a:p>
        </p:txBody>
      </p:sp>
      <p:sp>
        <p:nvSpPr>
          <p:cNvPr id="3" name="Content Placeholder 2"/>
          <p:cNvSpPr>
            <a:spLocks noGrp="1"/>
          </p:cNvSpPr>
          <p:nvPr>
            <p:ph idx="1"/>
          </p:nvPr>
        </p:nvSpPr>
        <p:spPr/>
        <p:txBody>
          <a:bodyPr/>
          <a:lstStyle/>
          <a:p>
            <a:r>
              <a:rPr lang="en-US" dirty="0" smtClean="0"/>
              <a:t>Determination of level of investment in each region of the province will be based upon the level of need and opportunity for mitigation of impacts on timber supply caused by catastrophic disturbance or constrained timber </a:t>
            </a:r>
            <a:endParaRPr lang="en-CA" dirty="0" smtClean="0"/>
          </a:p>
          <a:p>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7</a:t>
            </a:fld>
            <a:endParaRPr lang="en-C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CA" dirty="0" smtClean="0"/>
              <a:t>2014/15</a:t>
            </a:r>
          </a:p>
          <a:p>
            <a:r>
              <a:rPr lang="en-CA" dirty="0" smtClean="0"/>
              <a:t>2014/15 FFT budget projected to be around $32 M for CR and around $</a:t>
            </a:r>
            <a:r>
              <a:rPr lang="en-CA" dirty="0" smtClean="0"/>
              <a:t>11.85 </a:t>
            </a:r>
            <a:r>
              <a:rPr lang="en-CA" dirty="0" smtClean="0"/>
              <a:t>M for TSM</a:t>
            </a:r>
          </a:p>
          <a:p>
            <a:r>
              <a:rPr lang="en-CA" dirty="0" smtClean="0"/>
              <a:t>Direction from Premier to Minister to increase funding for “reforestation” by $10 M starting in 2015/16</a:t>
            </a:r>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8</a:t>
            </a:fld>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84784"/>
            <a:ext cx="8229600" cy="1143000"/>
          </a:xfrm>
        </p:spPr>
        <p:txBody>
          <a:bodyPr/>
          <a:lstStyle/>
          <a:p>
            <a:r>
              <a:rPr lang="en-CA" dirty="0" smtClean="0"/>
              <a:t>Finding treatable areas</a:t>
            </a:r>
            <a:endParaRPr lang="en-CA" dirty="0"/>
          </a:p>
        </p:txBody>
      </p:sp>
      <p:sp>
        <p:nvSpPr>
          <p:cNvPr id="3" name="Content Placeholder 2"/>
          <p:cNvSpPr>
            <a:spLocks noGrp="1"/>
          </p:cNvSpPr>
          <p:nvPr>
            <p:ph idx="1"/>
          </p:nvPr>
        </p:nvSpPr>
        <p:spPr/>
        <p:txBody>
          <a:bodyPr/>
          <a:lstStyle/>
          <a:p>
            <a:r>
              <a:rPr lang="en-CA" dirty="0" smtClean="0"/>
              <a:t>FFT potential opportunity maps</a:t>
            </a:r>
          </a:p>
          <a:p>
            <a:pPr lvl="1"/>
            <a:r>
              <a:rPr lang="en-US" sz="1400" dirty="0" smtClean="0">
                <a:solidFill>
                  <a:srgbClr val="FF0000"/>
                </a:solidFill>
              </a:rPr>
              <a:t>Areas that might be not sufficiently stocked  were determined using the vegetation resource inventory, provincial overview surveys for forest health, perimeters of wildfires since 1999, current  harvested stand updates, and the mapped boundaries of the timber harvesting land base.</a:t>
            </a:r>
            <a:endParaRPr lang="en-CA" sz="1400" dirty="0" smtClean="0">
              <a:solidFill>
                <a:srgbClr val="FF0000"/>
              </a:solidFill>
            </a:endParaRPr>
          </a:p>
          <a:p>
            <a:r>
              <a:rPr lang="en-CA" dirty="0" smtClean="0"/>
              <a:t>Silviculture opportunity maps</a:t>
            </a:r>
          </a:p>
          <a:p>
            <a:pPr lvl="1"/>
            <a:r>
              <a:rPr lang="en-CA" sz="2000" dirty="0" smtClean="0">
                <a:solidFill>
                  <a:srgbClr val="FF0000"/>
                </a:solidFill>
              </a:rPr>
              <a:t>Finding opportunities for a variety of incremental activities</a:t>
            </a:r>
          </a:p>
          <a:p>
            <a:r>
              <a:rPr lang="en-CA" dirty="0" smtClean="0"/>
              <a:t>Digital Camera and other high resolution imagery availability.</a:t>
            </a:r>
          </a:p>
          <a:p>
            <a:pPr lvl="1"/>
            <a:r>
              <a:rPr lang="en-CA" sz="2000" dirty="0" smtClean="0">
                <a:solidFill>
                  <a:srgbClr val="FF0000"/>
                </a:solidFill>
              </a:rPr>
              <a:t>Available from FAIB and </a:t>
            </a:r>
            <a:r>
              <a:rPr lang="en-CA" sz="2000" dirty="0" err="1" smtClean="0">
                <a:solidFill>
                  <a:srgbClr val="FF0000"/>
                </a:solidFill>
              </a:rPr>
              <a:t>GeoBC</a:t>
            </a:r>
            <a:endParaRPr lang="en-CA" sz="2000" dirty="0" smtClean="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628800"/>
            <a:ext cx="8229600" cy="1143000"/>
          </a:xfrm>
        </p:spPr>
        <p:txBody>
          <a:bodyPr/>
          <a:lstStyle/>
          <a:p>
            <a:r>
              <a:rPr lang="en-CA" sz="2800" dirty="0" smtClean="0">
                <a:solidFill>
                  <a:schemeClr val="tx1"/>
                </a:solidFill>
                <a:hlinkClick r:id="rId2"/>
              </a:rPr>
              <a:t>Guidance for developing the AOP and 5-year plan</a:t>
            </a:r>
            <a:endParaRPr lang="en-CA" sz="2800" dirty="0">
              <a:solidFill>
                <a:schemeClr val="tx1"/>
              </a:solidFill>
            </a:endParaRPr>
          </a:p>
        </p:txBody>
      </p:sp>
      <p:sp>
        <p:nvSpPr>
          <p:cNvPr id="3" name="Content Placeholder 2"/>
          <p:cNvSpPr>
            <a:spLocks noGrp="1"/>
          </p:cNvSpPr>
          <p:nvPr>
            <p:ph idx="1"/>
          </p:nvPr>
        </p:nvSpPr>
        <p:spPr>
          <a:xfrm>
            <a:off x="467544" y="2204864"/>
            <a:ext cx="8229600" cy="3459163"/>
          </a:xfrm>
        </p:spPr>
        <p:txBody>
          <a:bodyPr/>
          <a:lstStyle/>
          <a:p>
            <a:pPr>
              <a:buNone/>
            </a:pPr>
            <a:r>
              <a:rPr lang="en-CA" sz="1600" b="1" dirty="0" smtClean="0"/>
              <a:t>Planning</a:t>
            </a:r>
            <a:endParaRPr lang="en-CA" sz="1600" dirty="0" smtClean="0"/>
          </a:p>
          <a:p>
            <a:r>
              <a:rPr lang="en-CA" sz="1600" dirty="0" smtClean="0">
                <a:hlinkClick r:id="rId3"/>
              </a:rPr>
              <a:t>Forest For Tomorrow Strategic Plan</a:t>
            </a:r>
            <a:endParaRPr lang="en-CA" sz="1600" dirty="0" smtClean="0"/>
          </a:p>
          <a:p>
            <a:r>
              <a:rPr lang="en-CA" sz="1600" dirty="0" smtClean="0">
                <a:hlinkClick r:id="rId4"/>
              </a:rPr>
              <a:t>Silviculture planning process</a:t>
            </a:r>
            <a:endParaRPr lang="en-CA" sz="1600" dirty="0" smtClean="0"/>
          </a:p>
          <a:p>
            <a:pPr lvl="1"/>
            <a:r>
              <a:rPr lang="en-CA" sz="1400" dirty="0" smtClean="0">
                <a:hlinkClick r:id="rId5"/>
              </a:rPr>
              <a:t>FFT </a:t>
            </a:r>
            <a:r>
              <a:rPr lang="en-CA" sz="1400" dirty="0" err="1" smtClean="0">
                <a:hlinkClick r:id="rId5"/>
              </a:rPr>
              <a:t>silviculture</a:t>
            </a:r>
            <a:r>
              <a:rPr lang="en-CA" sz="1400" dirty="0" smtClean="0">
                <a:hlinkClick r:id="rId5"/>
              </a:rPr>
              <a:t> 5-year plan instructions</a:t>
            </a:r>
            <a:r>
              <a:rPr lang="en-CA" sz="1400" dirty="0" smtClean="0"/>
              <a:t> </a:t>
            </a:r>
          </a:p>
          <a:p>
            <a:pPr lvl="1"/>
            <a:r>
              <a:rPr lang="en-CA" sz="1400" dirty="0" smtClean="0">
                <a:hlinkClick r:id="rId6"/>
              </a:rPr>
              <a:t>Silviculture treatment regimes</a:t>
            </a:r>
            <a:r>
              <a:rPr lang="en-CA" sz="1400" dirty="0" smtClean="0"/>
              <a:t> </a:t>
            </a:r>
          </a:p>
          <a:p>
            <a:pPr>
              <a:buNone/>
            </a:pPr>
            <a:r>
              <a:rPr lang="en-CA" sz="1600" b="1" dirty="0" smtClean="0"/>
              <a:t>Stand Management Guidance</a:t>
            </a:r>
            <a:endParaRPr lang="en-CA" sz="1600" dirty="0" smtClean="0"/>
          </a:p>
          <a:p>
            <a:r>
              <a:rPr lang="en-CA" sz="1600" dirty="0" smtClean="0"/>
              <a:t>S</a:t>
            </a:r>
            <a:r>
              <a:rPr lang="en-CA" sz="1600" dirty="0" smtClean="0">
                <a:hlinkClick r:id="rId7"/>
              </a:rPr>
              <a:t>ilviculture treatment funding criteria</a:t>
            </a:r>
            <a:r>
              <a:rPr lang="en-CA" sz="1600" dirty="0" smtClean="0"/>
              <a:t> (Minor changes reflecting regional input)</a:t>
            </a:r>
          </a:p>
          <a:p>
            <a:r>
              <a:rPr lang="en-CA" sz="1600" dirty="0" smtClean="0">
                <a:hlinkClick r:id="rId8"/>
              </a:rPr>
              <a:t>Management of tree species composition</a:t>
            </a:r>
            <a:endParaRPr lang="en-CA" sz="1600" dirty="0" smtClean="0"/>
          </a:p>
          <a:p>
            <a:r>
              <a:rPr lang="en-CA" sz="1600" dirty="0" smtClean="0">
                <a:hlinkClick r:id="rId9"/>
              </a:rPr>
              <a:t>FFT species and density indicators and targets</a:t>
            </a:r>
            <a:r>
              <a:rPr lang="en-CA" sz="1600" dirty="0" smtClean="0"/>
              <a:t> </a:t>
            </a:r>
          </a:p>
          <a:p>
            <a:r>
              <a:rPr lang="en-CA" sz="1600" dirty="0" smtClean="0">
                <a:hlinkClick r:id="rId10"/>
              </a:rPr>
              <a:t>Mixed species options for FFT</a:t>
            </a:r>
            <a:endParaRPr lang="en-CA" sz="1600" dirty="0" smtClean="0"/>
          </a:p>
          <a:p>
            <a:r>
              <a:rPr lang="en-CA" sz="1600" dirty="0" smtClean="0">
                <a:hlinkClick r:id="rId11"/>
              </a:rPr>
              <a:t>Assisted Species Migration</a:t>
            </a:r>
            <a:endParaRPr lang="en-CA" sz="1600" dirty="0" smtClean="0"/>
          </a:p>
          <a:p>
            <a:r>
              <a:rPr lang="en-CA" sz="1600" dirty="0" smtClean="0">
                <a:hlinkClick r:id="rId12"/>
              </a:rPr>
              <a:t>FFT use of western white pine guidance</a:t>
            </a:r>
            <a:endParaRPr lang="en-CA" sz="1600" dirty="0" smtClean="0"/>
          </a:p>
          <a:p>
            <a:r>
              <a:rPr lang="en-CA" sz="1600" dirty="0" smtClean="0">
                <a:hlinkClick r:id="rId13"/>
              </a:rPr>
              <a:t>Silviculture regimes for fuel management</a:t>
            </a:r>
            <a:endParaRPr lang="en-CA" sz="1600" dirty="0" smtClean="0"/>
          </a:p>
          <a:p>
            <a:r>
              <a:rPr lang="en-CA" sz="1600" dirty="0" smtClean="0">
                <a:hlinkClick r:id="rId14"/>
              </a:rPr>
              <a:t>Fibre Plantations In British Columbia (Land Based Investment Program)</a:t>
            </a:r>
            <a:endParaRPr lang="en-CA" sz="1600" dirty="0" smtClean="0"/>
          </a:p>
          <a:p>
            <a:pPr>
              <a:buNone/>
            </a:pPr>
            <a:r>
              <a:rPr lang="en-CA" sz="1600" b="1" dirty="0" smtClean="0"/>
              <a:t>Return on Investment</a:t>
            </a:r>
            <a:endParaRPr lang="en-CA" sz="1600" dirty="0" smtClean="0"/>
          </a:p>
          <a:p>
            <a:r>
              <a:rPr lang="en-CA" sz="1600" dirty="0" smtClean="0">
                <a:hlinkClick r:id="rId15"/>
              </a:rPr>
              <a:t>ROI Information / Training / Guidance documents</a:t>
            </a:r>
            <a:endParaRPr lang="en-CA" sz="1600" dirty="0" smtClean="0"/>
          </a:p>
          <a:p>
            <a:endParaRPr lang="en-CA" sz="1600"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10</a:t>
            </a:fld>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12776"/>
            <a:ext cx="8229600" cy="1143000"/>
          </a:xfrm>
        </p:spPr>
        <p:txBody>
          <a:bodyPr/>
          <a:lstStyle/>
          <a:p>
            <a:pPr algn="l"/>
            <a:r>
              <a:rPr lang="en-US" sz="2000" b="1" i="1" dirty="0" smtClean="0"/>
              <a:t>Priority ranking for current reforestation treatment as 2013 </a:t>
            </a:r>
            <a:r>
              <a:rPr lang="en-CA" sz="2000" b="1" i="1" dirty="0" smtClean="0"/>
              <a:t/>
            </a:r>
            <a:br>
              <a:rPr lang="en-CA" sz="2000" b="1" i="1" dirty="0" smtClean="0"/>
            </a:br>
            <a:r>
              <a:rPr lang="en-US" sz="1200" dirty="0" smtClean="0"/>
              <a:t>(indication of TSA name includes all management unit types – tree farm </a:t>
            </a:r>
            <a:r>
              <a:rPr lang="en-US" sz="1200" dirty="0" err="1" smtClean="0"/>
              <a:t>licences</a:t>
            </a:r>
            <a:r>
              <a:rPr lang="en-US" sz="1200" dirty="0" smtClean="0"/>
              <a:t>, Community Forests, and woodlots  - encompassed by that broader area in priority ranking)</a:t>
            </a:r>
            <a:endParaRPr lang="en-CA" sz="2000"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11</a:t>
            </a:fld>
            <a:endParaRPr lang="en-CA"/>
          </a:p>
        </p:txBody>
      </p:sp>
      <p:pic>
        <p:nvPicPr>
          <p:cNvPr id="1026" name="Picture 2"/>
          <p:cNvPicPr>
            <a:picLocks noGrp="1" noChangeAspect="1" noChangeArrowheads="1"/>
          </p:cNvPicPr>
          <p:nvPr>
            <p:ph idx="1"/>
          </p:nvPr>
        </p:nvPicPr>
        <p:blipFill>
          <a:blip r:embed="rId2" cstate="print"/>
          <a:srcRect/>
          <a:stretch>
            <a:fillRect/>
          </a:stretch>
        </p:blipFill>
        <p:spPr bwMode="auto">
          <a:xfrm>
            <a:off x="107504" y="2276872"/>
            <a:ext cx="8863493"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93912"/>
            <a:ext cx="8229600" cy="1143000"/>
          </a:xfrm>
        </p:spPr>
        <p:txBody>
          <a:bodyPr/>
          <a:lstStyle/>
          <a:p>
            <a:pPr algn="l"/>
            <a:r>
              <a:rPr lang="en-CA" sz="2800" dirty="0" smtClean="0"/>
              <a:t>Additional aspects that impact this priority listing</a:t>
            </a:r>
            <a:endParaRPr lang="en-CA" sz="2800" dirty="0"/>
          </a:p>
        </p:txBody>
      </p:sp>
      <p:sp>
        <p:nvSpPr>
          <p:cNvPr id="3" name="Content Placeholder 2"/>
          <p:cNvSpPr>
            <a:spLocks noGrp="1"/>
          </p:cNvSpPr>
          <p:nvPr>
            <p:ph idx="1"/>
          </p:nvPr>
        </p:nvSpPr>
        <p:spPr>
          <a:xfrm>
            <a:off x="323528" y="1988840"/>
            <a:ext cx="8445624" cy="3459163"/>
          </a:xfrm>
        </p:spPr>
        <p:txBody>
          <a:bodyPr/>
          <a:lstStyle/>
          <a:p>
            <a:r>
              <a:rPr lang="en-CA" b="1" dirty="0" smtClean="0"/>
              <a:t>Caribou mitigation openings</a:t>
            </a:r>
          </a:p>
          <a:p>
            <a:pPr lvl="1"/>
            <a:r>
              <a:rPr lang="en-CA" dirty="0" smtClean="0"/>
              <a:t>Incorporating the crop establishment opportunities into plans</a:t>
            </a:r>
          </a:p>
          <a:p>
            <a:pPr lvl="1"/>
            <a:r>
              <a:rPr lang="en-US" dirty="0" smtClean="0"/>
              <a:t>strategically adjust less critical activities which can be achieved on alternative timelines</a:t>
            </a:r>
          </a:p>
          <a:p>
            <a:pPr marL="339725" lvl="1" indent="-339725">
              <a:buFont typeface="Arial" pitchFamily="34" charset="0"/>
              <a:buChar char="•"/>
            </a:pPr>
            <a:endParaRPr lang="en-US" b="1" dirty="0" smtClean="0"/>
          </a:p>
          <a:p>
            <a:pPr marL="339725" lvl="1" indent="-339725">
              <a:buFont typeface="Arial" pitchFamily="34" charset="0"/>
              <a:buChar char="•"/>
            </a:pPr>
            <a:r>
              <a:rPr lang="en-US" b="1" dirty="0" smtClean="0"/>
              <a:t>Random events outside priority areas</a:t>
            </a:r>
          </a:p>
          <a:p>
            <a:pPr lvl="1"/>
            <a:r>
              <a:rPr lang="en-CA" dirty="0" smtClean="0"/>
              <a:t>what should the strategic approach be for these opportunities?</a:t>
            </a:r>
          </a:p>
          <a:p>
            <a:pPr lvl="1"/>
            <a:r>
              <a:rPr lang="en-CA" dirty="0" smtClean="0"/>
              <a:t>What should be the criteria that we use to ensure that we do not miss stewardship opportunities that can be locally important but are outside of the main provincial priority areas?</a:t>
            </a:r>
            <a:endParaRPr lang="en-US"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12</a:t>
            </a:fld>
            <a:endParaRPr lang="en-C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725BBE-D9DB-4BCC-8B83-89BEDF0D08CB}" type="slidenum">
              <a:rPr lang="en-CA" smtClean="0"/>
              <a:pPr/>
              <a:t>13</a:t>
            </a:fld>
            <a:endParaRPr lang="en-CA"/>
          </a:p>
        </p:txBody>
      </p:sp>
      <p:sp>
        <p:nvSpPr>
          <p:cNvPr id="5" name="Title 1"/>
          <p:cNvSpPr>
            <a:spLocks noGrp="1"/>
          </p:cNvSpPr>
          <p:nvPr>
            <p:ph type="title"/>
          </p:nvPr>
        </p:nvSpPr>
        <p:spPr>
          <a:xfrm>
            <a:off x="467544" y="1484784"/>
            <a:ext cx="8229600" cy="1143000"/>
          </a:xfrm>
        </p:spPr>
        <p:txBody>
          <a:bodyPr/>
          <a:lstStyle/>
          <a:p>
            <a:pPr algn="l"/>
            <a:r>
              <a:rPr lang="en-US" sz="2000" b="1" i="1" dirty="0" smtClean="0"/>
              <a:t>Priority ranking for timber supply mitigation treatment as 2013 </a:t>
            </a:r>
            <a:r>
              <a:rPr lang="en-CA" sz="2000" b="1" i="1" dirty="0" smtClean="0"/>
              <a:t/>
            </a:r>
            <a:br>
              <a:rPr lang="en-CA" sz="2000" b="1" i="1" dirty="0" smtClean="0"/>
            </a:br>
            <a:r>
              <a:rPr lang="en-US" sz="1200" dirty="0" smtClean="0"/>
              <a:t>(indication of TSA name includes all management unit types – tree farm </a:t>
            </a:r>
            <a:r>
              <a:rPr lang="en-US" sz="1200" dirty="0" err="1" smtClean="0"/>
              <a:t>licences</a:t>
            </a:r>
            <a:r>
              <a:rPr lang="en-US" sz="1200" dirty="0" smtClean="0"/>
              <a:t>, Community Forests, and woodlots  - encompassed by that broader area in priority ranking)</a:t>
            </a:r>
            <a:endParaRPr lang="en-CA" sz="2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0" y="2348880"/>
            <a:ext cx="9144000" cy="450912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564904"/>
            <a:ext cx="8229600" cy="3459163"/>
          </a:xfrm>
        </p:spPr>
        <p:txBody>
          <a:bodyPr/>
          <a:lstStyle/>
          <a:p>
            <a:r>
              <a:rPr lang="en-CA" b="1" dirty="0" smtClean="0"/>
              <a:t>2014/15 LBIS Draft Budget for TSM ($11.85 million)</a:t>
            </a:r>
          </a:p>
          <a:p>
            <a:r>
              <a:rPr lang="en-CA" b="1" dirty="0" smtClean="0"/>
              <a:t>Incorporation of Woodlot Associations and Community Forests </a:t>
            </a:r>
          </a:p>
          <a:p>
            <a:r>
              <a:rPr lang="en-CA" b="1" dirty="0" smtClean="0"/>
              <a:t>70/30 Interior Priority Units /Coastal, NW, SE split</a:t>
            </a:r>
          </a:p>
          <a:p>
            <a:r>
              <a:rPr lang="en-CA" b="1" dirty="0" smtClean="0"/>
              <a:t>Interior Priority areas – focus on priority one areas first in addressing mid-term timber supply gap</a:t>
            </a:r>
          </a:p>
          <a:p>
            <a:r>
              <a:rPr lang="en-CA" b="1" dirty="0" smtClean="0"/>
              <a:t>Coastal, NW, SE – use AAC to assign funding levels</a:t>
            </a:r>
          </a:p>
          <a:p>
            <a:pPr>
              <a:buNone/>
            </a:pPr>
            <a:endParaRPr lang="en-CA" b="1" dirty="0" smtClean="0"/>
          </a:p>
          <a:p>
            <a:pPr lvl="1"/>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14</a:t>
            </a:fld>
            <a:endParaRPr lang="en-CA"/>
          </a:p>
        </p:txBody>
      </p:sp>
      <p:sp>
        <p:nvSpPr>
          <p:cNvPr id="6" name="Title 1"/>
          <p:cNvSpPr>
            <a:spLocks noGrp="1"/>
          </p:cNvSpPr>
          <p:nvPr>
            <p:ph type="title"/>
          </p:nvPr>
        </p:nvSpPr>
        <p:spPr>
          <a:xfrm>
            <a:off x="467544" y="1484784"/>
            <a:ext cx="8229600" cy="1143000"/>
          </a:xfrm>
        </p:spPr>
        <p:txBody>
          <a:bodyPr/>
          <a:lstStyle/>
          <a:p>
            <a:pPr algn="l"/>
            <a:r>
              <a:rPr lang="en-CA" sz="2800" dirty="0" smtClean="0"/>
              <a:t>Additional aspects that impact this priority listing</a:t>
            </a:r>
            <a:endParaRPr lang="en-CA"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 </a:t>
            </a:r>
            <a:endParaRPr lang="en-CA" dirty="0"/>
          </a:p>
        </p:txBody>
      </p:sp>
      <p:sp>
        <p:nvSpPr>
          <p:cNvPr id="3" name="Content Placeholder 2"/>
          <p:cNvSpPr>
            <a:spLocks noGrp="1"/>
          </p:cNvSpPr>
          <p:nvPr>
            <p:ph idx="1"/>
          </p:nvPr>
        </p:nvSpPr>
        <p:spPr/>
        <p:txBody>
          <a:bodyPr/>
          <a:lstStyle/>
          <a:p>
            <a:r>
              <a:rPr lang="en-CA" dirty="0" smtClean="0"/>
              <a:t>Provincial summary</a:t>
            </a:r>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15</a:t>
            </a:fld>
            <a:endParaRPr lang="en-C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13" name="Chart 12"/>
          <p:cNvGraphicFramePr>
            <a:graphicFrameLocks/>
          </p:cNvGraphicFramePr>
          <p:nvPr/>
        </p:nvGraphicFramePr>
        <p:xfrm>
          <a:off x="-252536" y="476672"/>
          <a:ext cx="9599086" cy="770466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74725BBE-D9DB-4BCC-8B83-89BEDF0D08CB}" type="slidenum">
              <a:rPr lang="en-CA" smtClean="0"/>
              <a:pPr/>
              <a:t>16</a:t>
            </a:fld>
            <a:endParaRPr lang="en-CA"/>
          </a:p>
        </p:txBody>
      </p:sp>
      <p:graphicFrame>
        <p:nvGraphicFramePr>
          <p:cNvPr id="15" name="Chart 14"/>
          <p:cNvGraphicFramePr>
            <a:graphicFrameLocks/>
          </p:cNvGraphicFramePr>
          <p:nvPr/>
        </p:nvGraphicFramePr>
        <p:xfrm>
          <a:off x="0" y="0"/>
          <a:ext cx="2987824" cy="2348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nvGraphicFramePr>
        <p:xfrm>
          <a:off x="6012160" y="0"/>
          <a:ext cx="2664296" cy="22768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nvGraphicFramePr>
        <p:xfrm>
          <a:off x="0" y="2348880"/>
          <a:ext cx="2915816" cy="206828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a:graphicFrameLocks/>
          </p:cNvGraphicFramePr>
          <p:nvPr/>
        </p:nvGraphicFramePr>
        <p:xfrm>
          <a:off x="2915816" y="2348880"/>
          <a:ext cx="2952328" cy="201622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Chart 19"/>
          <p:cNvGraphicFramePr>
            <a:graphicFrameLocks/>
          </p:cNvGraphicFramePr>
          <p:nvPr/>
        </p:nvGraphicFramePr>
        <p:xfrm>
          <a:off x="6012161" y="2348881"/>
          <a:ext cx="2736304" cy="194421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Chart 20"/>
          <p:cNvGraphicFramePr>
            <a:graphicFrameLocks/>
          </p:cNvGraphicFramePr>
          <p:nvPr/>
        </p:nvGraphicFramePr>
        <p:xfrm>
          <a:off x="0" y="4509120"/>
          <a:ext cx="2915816" cy="219869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2" name="Chart 21"/>
          <p:cNvGraphicFramePr>
            <a:graphicFrameLocks/>
          </p:cNvGraphicFramePr>
          <p:nvPr/>
        </p:nvGraphicFramePr>
        <p:xfrm>
          <a:off x="2915816" y="4509120"/>
          <a:ext cx="3312368" cy="216024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 name="Chart 11"/>
          <p:cNvGraphicFramePr>
            <a:graphicFrameLocks/>
          </p:cNvGraphicFramePr>
          <p:nvPr/>
        </p:nvGraphicFramePr>
        <p:xfrm>
          <a:off x="2915816" y="0"/>
          <a:ext cx="3096344" cy="2348880"/>
        </p:xfrm>
        <a:graphic>
          <a:graphicData uri="http://schemas.openxmlformats.org/drawingml/2006/chart">
            <c:chart xmlns:c="http://schemas.openxmlformats.org/drawingml/2006/chart" xmlns:r="http://schemas.openxmlformats.org/officeDocument/2006/relationships" r:id="rId10"/>
          </a:graphicData>
        </a:graphic>
      </p:graphicFrame>
      <p:sp>
        <p:nvSpPr>
          <p:cNvPr id="14" name="TextBox 13"/>
          <p:cNvSpPr txBox="1"/>
          <p:nvPr/>
        </p:nvSpPr>
        <p:spPr>
          <a:xfrm flipH="1">
            <a:off x="6876256" y="4293096"/>
            <a:ext cx="72008" cy="72000"/>
          </a:xfrm>
          <a:prstGeom prst="rect">
            <a:avLst/>
          </a:prstGeom>
          <a:solidFill>
            <a:srgbClr val="336699"/>
          </a:solidFill>
        </p:spPr>
        <p:txBody>
          <a:bodyPr wrap="square" rtlCol="0">
            <a:spAutoFit/>
          </a:bodyPr>
          <a:lstStyle/>
          <a:p>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CA"/>
          </a:p>
        </p:txBody>
      </p:sp>
      <p:sp>
        <p:nvSpPr>
          <p:cNvPr id="6" name="Content Placeholder 5"/>
          <p:cNvSpPr>
            <a:spLocks noGrp="1"/>
          </p:cNvSpPr>
          <p:nvPr>
            <p:ph idx="1"/>
          </p:nvPr>
        </p:nvSpPr>
        <p:spPr/>
        <p:txBody>
          <a:bodyPr/>
          <a:lstStyle/>
          <a:p>
            <a:r>
              <a:rPr lang="en-CA" dirty="0" smtClean="0">
                <a:hlinkClick r:id="rId3" action="ppaction://hlinkfile"/>
              </a:rPr>
              <a:t>BCTS provincial summary</a:t>
            </a:r>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17</a:t>
            </a:fld>
            <a:endParaRPr lang="en-C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84784"/>
            <a:ext cx="8229600" cy="1143000"/>
          </a:xfrm>
        </p:spPr>
        <p:txBody>
          <a:bodyPr/>
          <a:lstStyle/>
          <a:p>
            <a:r>
              <a:rPr lang="en-CA" dirty="0" smtClean="0"/>
              <a:t>Forward planning</a:t>
            </a:r>
            <a:endParaRPr lang="en-CA" dirty="0"/>
          </a:p>
        </p:txBody>
      </p:sp>
      <p:sp>
        <p:nvSpPr>
          <p:cNvPr id="3" name="Content Placeholder 2"/>
          <p:cNvSpPr>
            <a:spLocks noGrp="1"/>
          </p:cNvSpPr>
          <p:nvPr>
            <p:ph idx="1"/>
          </p:nvPr>
        </p:nvSpPr>
        <p:spPr/>
        <p:txBody>
          <a:bodyPr/>
          <a:lstStyle/>
          <a:p>
            <a:r>
              <a:rPr lang="en-CA" dirty="0" smtClean="0"/>
              <a:t>Essential to use RESULTS forward planning</a:t>
            </a:r>
          </a:p>
          <a:p>
            <a:r>
              <a:rPr lang="en-CA" dirty="0" smtClean="0"/>
              <a:t>Important that the information planned in RESULTS is accurate.</a:t>
            </a:r>
          </a:p>
          <a:p>
            <a:pPr lvl="1"/>
            <a:r>
              <a:rPr lang="en-CA" b="1" dirty="0" smtClean="0"/>
              <a:t>STILL</a:t>
            </a:r>
            <a:r>
              <a:rPr lang="en-CA" dirty="0" smtClean="0"/>
              <a:t> working towards GENUS/RESULTS automatic connection</a:t>
            </a:r>
            <a:endParaRPr lang="en-CA" dirty="0"/>
          </a:p>
          <a:p>
            <a:pPr lvl="1"/>
            <a:r>
              <a:rPr lang="en-CA" dirty="0" smtClean="0"/>
              <a:t>Till then will produce data dumps from GENUS to place into RESULTS. (talk to Dominy and MacLeod)</a:t>
            </a:r>
          </a:p>
        </p:txBody>
      </p:sp>
      <p:sp>
        <p:nvSpPr>
          <p:cNvPr id="4" name="Slide Number Placeholder 3"/>
          <p:cNvSpPr>
            <a:spLocks noGrp="1"/>
          </p:cNvSpPr>
          <p:nvPr>
            <p:ph type="sldNum" sz="quarter" idx="12"/>
          </p:nvPr>
        </p:nvSpPr>
        <p:spPr/>
        <p:txBody>
          <a:bodyPr/>
          <a:lstStyle/>
          <a:p>
            <a:fld id="{74725BBE-D9DB-4BCC-8B83-89BEDF0D08CB}" type="slidenum">
              <a:rPr lang="en-CA" smtClean="0"/>
              <a:pPr/>
              <a:t>18</a:t>
            </a:fld>
            <a:endParaRPr lang="en-C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725BBE-D9DB-4BCC-8B83-89BEDF0D08CB}" type="slidenum">
              <a:rPr lang="en-CA" smtClean="0"/>
              <a:pPr/>
              <a:t>19</a:t>
            </a:fld>
            <a:endParaRPr lang="en-CA" dirty="0"/>
          </a:p>
        </p:txBody>
      </p:sp>
      <p:sp>
        <p:nvSpPr>
          <p:cNvPr id="8" name="Rectangle 7"/>
          <p:cNvSpPr/>
          <p:nvPr/>
        </p:nvSpPr>
        <p:spPr>
          <a:xfrm>
            <a:off x="5220072" y="4797152"/>
            <a:ext cx="3923928" cy="1569660"/>
          </a:xfrm>
          <a:prstGeom prst="rect">
            <a:avLst/>
          </a:prstGeom>
        </p:spPr>
        <p:txBody>
          <a:bodyPr wrap="square">
            <a:spAutoFit/>
          </a:bodyPr>
          <a:lstStyle/>
          <a:p>
            <a:pPr>
              <a:defRPr sz="1800" b="1" i="0" u="none" strike="noStrike" kern="1200" baseline="0">
                <a:solidFill>
                  <a:srgbClr val="000000"/>
                </a:solidFill>
                <a:latin typeface="+mn-lt"/>
                <a:ea typeface="+mn-ea"/>
                <a:cs typeface="+mn-cs"/>
              </a:defRPr>
            </a:pPr>
            <a:r>
              <a:rPr lang="en-US" dirty="0" smtClean="0"/>
              <a:t>Difference between RESULTS completed </a:t>
            </a:r>
            <a:r>
              <a:rPr lang="en-US" dirty="0" err="1" smtClean="0"/>
              <a:t>vs</a:t>
            </a:r>
            <a:r>
              <a:rPr lang="en-US" dirty="0" smtClean="0"/>
              <a:t> FFT Funded Goals in 2012/13 – </a:t>
            </a:r>
            <a:r>
              <a:rPr lang="en-US" sz="1200" i="1" dirty="0" smtClean="0"/>
              <a:t>activities planned but reported did not match</a:t>
            </a:r>
          </a:p>
          <a:p>
            <a:pPr>
              <a:defRPr sz="1800" b="1" i="0" u="none" strike="noStrike" kern="1200" baseline="0">
                <a:solidFill>
                  <a:srgbClr val="000000"/>
                </a:solidFill>
                <a:latin typeface="+mn-lt"/>
                <a:ea typeface="+mn-ea"/>
                <a:cs typeface="+mn-cs"/>
              </a:defRPr>
            </a:pPr>
            <a:endParaRPr lang="en-US" sz="1200" i="1" dirty="0" smtClean="0"/>
          </a:p>
          <a:p>
            <a:pPr>
              <a:defRPr sz="1800" b="1" i="0" u="none" strike="noStrike" kern="1200" baseline="0">
                <a:solidFill>
                  <a:srgbClr val="000000"/>
                </a:solidFill>
                <a:latin typeface="+mn-lt"/>
                <a:ea typeface="+mn-ea"/>
                <a:cs typeface="+mn-cs"/>
              </a:defRPr>
            </a:pPr>
            <a:endParaRPr lang="en-US" i="1" dirty="0"/>
          </a:p>
        </p:txBody>
      </p:sp>
      <p:graphicFrame>
        <p:nvGraphicFramePr>
          <p:cNvPr id="11" name="Chart 10"/>
          <p:cNvGraphicFramePr/>
          <p:nvPr/>
        </p:nvGraphicFramePr>
        <p:xfrm>
          <a:off x="4644008" y="1484784"/>
          <a:ext cx="4392488" cy="30963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p:nvPr/>
        </p:nvGraphicFramePr>
        <p:xfrm>
          <a:off x="1" y="1340768"/>
          <a:ext cx="4716016" cy="28083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nvGraphicFramePr>
        <p:xfrm>
          <a:off x="0" y="4293096"/>
          <a:ext cx="5220072" cy="237626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40768"/>
            <a:ext cx="8229600" cy="1143000"/>
          </a:xfrm>
        </p:spPr>
        <p:txBody>
          <a:bodyPr/>
          <a:lstStyle/>
          <a:p>
            <a:pPr algn="l"/>
            <a:r>
              <a:rPr lang="en-CA" sz="3600" dirty="0" smtClean="0"/>
              <a:t/>
            </a:r>
            <a:br>
              <a:rPr lang="en-CA" sz="3600" dirty="0" smtClean="0"/>
            </a:br>
            <a:r>
              <a:rPr lang="en-CA" sz="3600" dirty="0" smtClean="0"/>
              <a:t>Next steps:</a:t>
            </a:r>
            <a:endParaRPr lang="en-CA" sz="3600" dirty="0"/>
          </a:p>
        </p:txBody>
      </p:sp>
      <p:sp>
        <p:nvSpPr>
          <p:cNvPr id="3" name="Content Placeholder 2"/>
          <p:cNvSpPr>
            <a:spLocks noGrp="1"/>
          </p:cNvSpPr>
          <p:nvPr>
            <p:ph idx="1"/>
          </p:nvPr>
        </p:nvSpPr>
        <p:spPr/>
        <p:txBody>
          <a:bodyPr/>
          <a:lstStyle/>
          <a:p>
            <a:r>
              <a:rPr lang="en-CA" dirty="0" smtClean="0"/>
              <a:t>September 30</a:t>
            </a:r>
            <a:r>
              <a:rPr lang="en-CA" baseline="30000" dirty="0" smtClean="0"/>
              <a:t>th</a:t>
            </a:r>
            <a:r>
              <a:rPr lang="en-CA" dirty="0" smtClean="0"/>
              <a:t>- Budget based on draft plan submitted as part of LBIS</a:t>
            </a:r>
          </a:p>
          <a:p>
            <a:r>
              <a:rPr lang="en-CA" dirty="0" smtClean="0"/>
              <a:t>November 1</a:t>
            </a:r>
            <a:r>
              <a:rPr lang="en-CA" baseline="30000" dirty="0" smtClean="0"/>
              <a:t>st </a:t>
            </a:r>
            <a:r>
              <a:rPr lang="en-CA" dirty="0" smtClean="0"/>
              <a:t>- LBIS budget submitted to Deputy </a:t>
            </a:r>
          </a:p>
          <a:p>
            <a:r>
              <a:rPr lang="en-CA" dirty="0" smtClean="0"/>
              <a:t>December 31</a:t>
            </a:r>
            <a:r>
              <a:rPr lang="en-CA" baseline="30000" dirty="0" smtClean="0"/>
              <a:t>st</a:t>
            </a:r>
            <a:r>
              <a:rPr lang="en-CA" dirty="0" smtClean="0"/>
              <a:t> - 2014/15 AOP 2</a:t>
            </a:r>
            <a:r>
              <a:rPr lang="en-CA" baseline="30000" dirty="0" smtClean="0"/>
              <a:t>nd</a:t>
            </a:r>
            <a:r>
              <a:rPr lang="en-CA" dirty="0" smtClean="0"/>
              <a:t> draft firm based on projected budget</a:t>
            </a:r>
          </a:p>
          <a:p>
            <a:r>
              <a:rPr lang="en-CA" dirty="0" smtClean="0"/>
              <a:t>March 1</a:t>
            </a:r>
            <a:r>
              <a:rPr lang="en-CA" baseline="30000" dirty="0" smtClean="0"/>
              <a:t>st</a:t>
            </a:r>
            <a:r>
              <a:rPr lang="en-CA" dirty="0" smtClean="0"/>
              <a:t> - 2014/15 AOP finalized based on received budget</a:t>
            </a:r>
          </a:p>
          <a:p>
            <a:r>
              <a:rPr lang="en-CA" dirty="0" smtClean="0"/>
              <a:t>April 1</a:t>
            </a:r>
            <a:r>
              <a:rPr lang="en-CA" baseline="30000" dirty="0" smtClean="0"/>
              <a:t>st</a:t>
            </a:r>
            <a:r>
              <a:rPr lang="en-CA" dirty="0" smtClean="0"/>
              <a:t> – 2014/15 AOP actioned</a:t>
            </a:r>
          </a:p>
          <a:p>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20</a:t>
            </a:fld>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     </a:t>
            </a:r>
            <a:endParaRPr lang="en-CA" dirty="0"/>
          </a:p>
        </p:txBody>
      </p:sp>
      <p:sp>
        <p:nvSpPr>
          <p:cNvPr id="3" name="Content Placeholder 2"/>
          <p:cNvSpPr>
            <a:spLocks noGrp="1"/>
          </p:cNvSpPr>
          <p:nvPr>
            <p:ph idx="1"/>
          </p:nvPr>
        </p:nvSpPr>
        <p:spPr/>
        <p:txBody>
          <a:bodyPr/>
          <a:lstStyle/>
          <a:p>
            <a:pPr algn="ctr">
              <a:buNone/>
            </a:pPr>
            <a:r>
              <a:rPr lang="en-CA" dirty="0" smtClean="0"/>
              <a:t>Questions?</a:t>
            </a:r>
          </a:p>
          <a:p>
            <a:endParaRPr lang="en-CA" dirty="0" smtClean="0"/>
          </a:p>
          <a:p>
            <a:endParaRPr lang="en-CA" dirty="0" smtClean="0"/>
          </a:p>
          <a:p>
            <a:endParaRPr lang="en-CA" dirty="0" smtClean="0"/>
          </a:p>
          <a:p>
            <a:endParaRPr lang="en-CA" dirty="0" smtClean="0"/>
          </a:p>
          <a:p>
            <a:r>
              <a:rPr lang="en-CA" dirty="0" smtClean="0"/>
              <a:t>Info: FFT web-page </a:t>
            </a:r>
            <a:r>
              <a:rPr lang="en-CA" dirty="0" smtClean="0">
                <a:hlinkClick r:id="rId2"/>
              </a:rPr>
              <a:t>http://lbis.forestpracticesbranch.com/LBIS/node/1059</a:t>
            </a:r>
            <a:r>
              <a:rPr lang="en-CA" dirty="0" smtClean="0"/>
              <a:t> </a:t>
            </a:r>
          </a:p>
          <a:p>
            <a:r>
              <a:rPr lang="en-CA" dirty="0" smtClean="0"/>
              <a:t>Contacts: Al Powelson </a:t>
            </a:r>
            <a:r>
              <a:rPr lang="en-CA" smtClean="0">
                <a:hlinkClick r:id="rId3"/>
              </a:rPr>
              <a:t>allan.powelson@gov.bc.ca</a:t>
            </a:r>
            <a:r>
              <a:rPr lang="en-CA" smtClean="0"/>
              <a:t> , Monty Locke </a:t>
            </a:r>
            <a:r>
              <a:rPr lang="en-CA" smtClean="0">
                <a:hlinkClick r:id="rId4"/>
              </a:rPr>
              <a:t>Monty.Locke@gov.bc.ca</a:t>
            </a:r>
            <a:r>
              <a:rPr lang="en-CA" smtClean="0"/>
              <a:t> </a:t>
            </a:r>
          </a:p>
          <a:p>
            <a:endParaRPr lang="en-CA" dirty="0"/>
          </a:p>
        </p:txBody>
      </p:sp>
      <p:sp>
        <p:nvSpPr>
          <p:cNvPr id="4" name="Slide Number Placeholder 3"/>
          <p:cNvSpPr>
            <a:spLocks noGrp="1"/>
          </p:cNvSpPr>
          <p:nvPr>
            <p:ph type="sldNum" sz="quarter" idx="12"/>
          </p:nvPr>
        </p:nvSpPr>
        <p:spPr/>
        <p:txBody>
          <a:bodyPr/>
          <a:lstStyle/>
          <a:p>
            <a:fld id="{74725BBE-D9DB-4BCC-8B83-89BEDF0D08CB}" type="slidenum">
              <a:rPr lang="en-CA" smtClean="0"/>
              <a:pPr/>
              <a:t>21</a:t>
            </a:fld>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lnro_powerpoint_bpoe">
  <a:themeElements>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ovt PowerPoint Pres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lnDef>
  </a:objectDefaults>
  <a:extraClrSchemeLst>
    <a:extraClrScheme>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ovt PowerPoint Pre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ovt PowerPoint Pr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ovt PowerPoint Pre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ovt PowerPoint Pre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ovt PowerPoint Pre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ovt PowerPoint Pre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ovt PowerPoint Pre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ovt PowerPoint Pre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ovt PowerPoint Pre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ovt PowerPoint Pre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ovt PowerPoint Pre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2422</TotalTime>
  <Words>1174</Words>
  <Application>Microsoft Office PowerPoint</Application>
  <PresentationFormat>On-screen Show (4:3)</PresentationFormat>
  <Paragraphs>153</Paragraphs>
  <Slides>21</Slides>
  <Notes>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flnro_powerpoint_bpoe</vt:lpstr>
      <vt:lpstr>Forests For Tomorrow 2014/15 – 2018/19</vt:lpstr>
      <vt:lpstr>Slide 2</vt:lpstr>
      <vt:lpstr>Slide 3</vt:lpstr>
      <vt:lpstr>Slide 4</vt:lpstr>
      <vt:lpstr>Slide 5</vt:lpstr>
      <vt:lpstr>Government Commitments</vt:lpstr>
      <vt:lpstr>    </vt:lpstr>
      <vt:lpstr>Slide 8</vt:lpstr>
      <vt:lpstr>Finding treatable areas</vt:lpstr>
      <vt:lpstr>Guidance for developing the AOP and 5-year plan</vt:lpstr>
      <vt:lpstr>Priority ranking for current reforestation treatment as 2013  (indication of TSA name includes all management unit types – tree farm licences, Community Forests, and woodlots  - encompassed by that broader area in priority ranking)</vt:lpstr>
      <vt:lpstr>Additional aspects that impact this priority listing</vt:lpstr>
      <vt:lpstr>Priority ranking for timber supply mitigation treatment as 2013  (indication of TSA name includes all management unit types – tree farm licences, Community Forests, and woodlots  - encompassed by that broader area in priority ranking)</vt:lpstr>
      <vt:lpstr>Additional aspects that impact this priority listing</vt:lpstr>
      <vt:lpstr> </vt:lpstr>
      <vt:lpstr>Slide 16</vt:lpstr>
      <vt:lpstr>Slide 17</vt:lpstr>
      <vt:lpstr>Forward planning</vt:lpstr>
      <vt:lpstr>Slide 19</vt:lpstr>
      <vt:lpstr> Next steps:</vt:lpstr>
      <vt:lpstr>     </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 Based Investment Strategy</dc:title>
  <dc:creator>apowelso</dc:creator>
  <cp:lastModifiedBy>apowelso</cp:lastModifiedBy>
  <cp:revision>165</cp:revision>
  <dcterms:created xsi:type="dcterms:W3CDTF">2012-01-04T20:03:05Z</dcterms:created>
  <dcterms:modified xsi:type="dcterms:W3CDTF">2013-09-16T22:22:55Z</dcterms:modified>
</cp:coreProperties>
</file>